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58" r:id="rId5"/>
    <p:sldId id="285" r:id="rId6"/>
    <p:sldId id="271" r:id="rId7"/>
    <p:sldId id="262" r:id="rId8"/>
    <p:sldId id="260" r:id="rId9"/>
    <p:sldId id="261" r:id="rId10"/>
    <p:sldId id="263" r:id="rId11"/>
    <p:sldId id="273" r:id="rId12"/>
    <p:sldId id="286" r:id="rId13"/>
    <p:sldId id="275" r:id="rId14"/>
    <p:sldId id="270" r:id="rId15"/>
    <p:sldId id="276" r:id="rId16"/>
    <p:sldId id="278" r:id="rId17"/>
    <p:sldId id="283" r:id="rId18"/>
    <p:sldId id="281" r:id="rId19"/>
    <p:sldId id="282" r:id="rId20"/>
    <p:sldId id="274" r:id="rId21"/>
    <p:sldId id="267" r:id="rId22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9" autoAdjust="0"/>
    <p:restoredTop sz="94532" autoAdjust="0"/>
  </p:normalViewPr>
  <p:slideViewPr>
    <p:cSldViewPr>
      <p:cViewPr varScale="1">
        <p:scale>
          <a:sx n="83" d="100"/>
          <a:sy n="83" d="100"/>
        </p:scale>
        <p:origin x="89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5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EF7111-3614-4291-A825-0DC2629A09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de-DE"/>
        </a:p>
      </dgm:t>
    </dgm:pt>
    <dgm:pt modelId="{69F242DA-3760-469C-BC14-F09E1E8BAC90}">
      <dgm:prSet/>
      <dgm:spPr/>
      <dgm:t>
        <a:bodyPr/>
        <a:lstStyle/>
        <a:p>
          <a:pPr rtl="0"/>
          <a:r>
            <a:rPr lang="de-AT" b="1"/>
            <a:t>NÖ Gleichbehandlungsbeauftragte</a:t>
          </a:r>
          <a:endParaRPr lang="de-DE"/>
        </a:p>
      </dgm:t>
    </dgm:pt>
    <dgm:pt modelId="{5AA65BF5-64CB-40AC-AF1F-C20F57D14AF9}" type="parTrans" cxnId="{99895CD4-F8D6-4229-8DE6-9F6235057B9C}">
      <dgm:prSet/>
      <dgm:spPr/>
      <dgm:t>
        <a:bodyPr/>
        <a:lstStyle/>
        <a:p>
          <a:endParaRPr lang="de-DE"/>
        </a:p>
      </dgm:t>
    </dgm:pt>
    <dgm:pt modelId="{FA8A6D71-7AC9-46A6-BB08-D97E0357872D}" type="sibTrans" cxnId="{99895CD4-F8D6-4229-8DE6-9F6235057B9C}">
      <dgm:prSet/>
      <dgm:spPr/>
      <dgm:t>
        <a:bodyPr/>
        <a:lstStyle/>
        <a:p>
          <a:endParaRPr lang="de-DE"/>
        </a:p>
      </dgm:t>
    </dgm:pt>
    <dgm:pt modelId="{8B8C19AB-7B0C-4F72-BD8B-9A55ADF7312F}">
      <dgm:prSet/>
      <dgm:spPr/>
      <dgm:t>
        <a:bodyPr/>
        <a:lstStyle/>
        <a:p>
          <a:pPr rtl="0"/>
          <a:r>
            <a:rPr lang="de-AT"/>
            <a:t>weisungsfrei, unabhängig</a:t>
          </a:r>
          <a:endParaRPr lang="de-DE"/>
        </a:p>
      </dgm:t>
    </dgm:pt>
    <dgm:pt modelId="{BA749435-9867-43D1-801B-773156BBD14A}" type="parTrans" cxnId="{1C708076-8273-4A6B-8840-B40DF81C60EB}">
      <dgm:prSet/>
      <dgm:spPr/>
      <dgm:t>
        <a:bodyPr/>
        <a:lstStyle/>
        <a:p>
          <a:endParaRPr lang="de-DE"/>
        </a:p>
      </dgm:t>
    </dgm:pt>
    <dgm:pt modelId="{B7697E5A-A73C-416E-8E41-1BC6E83999C0}" type="sibTrans" cxnId="{1C708076-8273-4A6B-8840-B40DF81C60EB}">
      <dgm:prSet/>
      <dgm:spPr/>
      <dgm:t>
        <a:bodyPr/>
        <a:lstStyle/>
        <a:p>
          <a:endParaRPr lang="de-DE"/>
        </a:p>
      </dgm:t>
    </dgm:pt>
    <dgm:pt modelId="{7E1BEADB-B4C6-4CDF-B6CF-A9B06C845F8F}">
      <dgm:prSet/>
      <dgm:spPr/>
      <dgm:t>
        <a:bodyPr/>
        <a:lstStyle/>
        <a:p>
          <a:pPr rtl="0"/>
          <a:r>
            <a:rPr lang="de-AT"/>
            <a:t>Schlichtungsversuch</a:t>
          </a:r>
          <a:endParaRPr lang="de-DE"/>
        </a:p>
      </dgm:t>
    </dgm:pt>
    <dgm:pt modelId="{095184C1-19F3-4DE9-8CD3-9F8C1FD08EB3}" type="parTrans" cxnId="{AF517F3E-F9CC-4985-BA6C-222E9A81902F}">
      <dgm:prSet/>
      <dgm:spPr/>
      <dgm:t>
        <a:bodyPr/>
        <a:lstStyle/>
        <a:p>
          <a:endParaRPr lang="de-DE"/>
        </a:p>
      </dgm:t>
    </dgm:pt>
    <dgm:pt modelId="{527B08ED-A6F2-472D-ADC8-0F9CBD637A9C}" type="sibTrans" cxnId="{AF517F3E-F9CC-4985-BA6C-222E9A81902F}">
      <dgm:prSet/>
      <dgm:spPr/>
      <dgm:t>
        <a:bodyPr/>
        <a:lstStyle/>
        <a:p>
          <a:endParaRPr lang="de-DE"/>
        </a:p>
      </dgm:t>
    </dgm:pt>
    <dgm:pt modelId="{500641BF-F846-48A8-B5B5-62740818D2AF}">
      <dgm:prSet/>
      <dgm:spPr/>
      <dgm:t>
        <a:bodyPr/>
        <a:lstStyle/>
        <a:p>
          <a:pPr rtl="0"/>
          <a:r>
            <a:rPr lang="de-AT" b="1"/>
            <a:t>NÖ Gleichbehandlungskommission</a:t>
          </a:r>
          <a:endParaRPr lang="de-DE"/>
        </a:p>
      </dgm:t>
    </dgm:pt>
    <dgm:pt modelId="{A7A59019-843B-4DFF-B826-BC4C39DBCC12}" type="parTrans" cxnId="{17F4A9A5-E026-4730-9F1B-0A091AE364D8}">
      <dgm:prSet/>
      <dgm:spPr/>
      <dgm:t>
        <a:bodyPr/>
        <a:lstStyle/>
        <a:p>
          <a:endParaRPr lang="de-DE"/>
        </a:p>
      </dgm:t>
    </dgm:pt>
    <dgm:pt modelId="{EC0D9ADA-E086-449F-BD74-F4923E28E6E1}" type="sibTrans" cxnId="{17F4A9A5-E026-4730-9F1B-0A091AE364D8}">
      <dgm:prSet/>
      <dgm:spPr/>
      <dgm:t>
        <a:bodyPr/>
        <a:lstStyle/>
        <a:p>
          <a:endParaRPr lang="de-DE"/>
        </a:p>
      </dgm:t>
    </dgm:pt>
    <dgm:pt modelId="{2495B319-4ED9-48CC-B832-AD7FD92D64B0}">
      <dgm:prSet/>
      <dgm:spPr/>
      <dgm:t>
        <a:bodyPr/>
        <a:lstStyle/>
        <a:p>
          <a:pPr rtl="0"/>
          <a:r>
            <a:rPr lang="de-AT"/>
            <a:t>Sozialpartnerschaftlich zusammengesetztes Kollegialorgan</a:t>
          </a:r>
          <a:endParaRPr lang="de-DE"/>
        </a:p>
      </dgm:t>
    </dgm:pt>
    <dgm:pt modelId="{E9C448D9-88E9-4C72-81BB-B72F0C032D68}" type="parTrans" cxnId="{DB131317-6514-441C-8A54-3DE72854173D}">
      <dgm:prSet/>
      <dgm:spPr/>
      <dgm:t>
        <a:bodyPr/>
        <a:lstStyle/>
        <a:p>
          <a:endParaRPr lang="de-DE"/>
        </a:p>
      </dgm:t>
    </dgm:pt>
    <dgm:pt modelId="{29CD0FFA-84BA-4DD7-B758-307403CC0CFF}" type="sibTrans" cxnId="{DB131317-6514-441C-8A54-3DE72854173D}">
      <dgm:prSet/>
      <dgm:spPr/>
      <dgm:t>
        <a:bodyPr/>
        <a:lstStyle/>
        <a:p>
          <a:endParaRPr lang="de-DE"/>
        </a:p>
      </dgm:t>
    </dgm:pt>
    <dgm:pt modelId="{2F296719-2ABD-493A-9FAE-39FFEB5821B0}">
      <dgm:prSet/>
      <dgm:spPr/>
      <dgm:t>
        <a:bodyPr/>
        <a:lstStyle/>
        <a:p>
          <a:pPr rtl="0"/>
          <a:r>
            <a:rPr lang="de-AT"/>
            <a:t>Weisungsfrei, unabhängig</a:t>
          </a:r>
          <a:endParaRPr lang="de-DE"/>
        </a:p>
      </dgm:t>
    </dgm:pt>
    <dgm:pt modelId="{5F41D1BB-D670-4091-98E2-94D3E349C4FD}" type="parTrans" cxnId="{0BA9C66A-A6FA-4C9E-A763-6D372965310A}">
      <dgm:prSet/>
      <dgm:spPr/>
      <dgm:t>
        <a:bodyPr/>
        <a:lstStyle/>
        <a:p>
          <a:endParaRPr lang="de-DE"/>
        </a:p>
      </dgm:t>
    </dgm:pt>
    <dgm:pt modelId="{E7D9C238-07CD-4C41-A122-AA8A10858F30}" type="sibTrans" cxnId="{0BA9C66A-A6FA-4C9E-A763-6D372965310A}">
      <dgm:prSet/>
      <dgm:spPr/>
      <dgm:t>
        <a:bodyPr/>
        <a:lstStyle/>
        <a:p>
          <a:endParaRPr lang="de-DE"/>
        </a:p>
      </dgm:t>
    </dgm:pt>
    <dgm:pt modelId="{C3A468E7-24D2-41AB-99B8-78AAA2339F2B}">
      <dgm:prSet/>
      <dgm:spPr/>
      <dgm:t>
        <a:bodyPr/>
        <a:lstStyle/>
        <a:p>
          <a:pPr rtl="0"/>
          <a:r>
            <a:rPr lang="de-AT"/>
            <a:t>Schlichtungsversuch/Gutachten, Stellungnahmen</a:t>
          </a:r>
          <a:endParaRPr lang="de-DE"/>
        </a:p>
      </dgm:t>
    </dgm:pt>
    <dgm:pt modelId="{ACDB0C46-6E2A-4E49-8EBC-52F99F558CFB}" type="parTrans" cxnId="{1ADDD151-6BD1-45AE-84B2-F1F49B3B5AC6}">
      <dgm:prSet/>
      <dgm:spPr/>
      <dgm:t>
        <a:bodyPr/>
        <a:lstStyle/>
        <a:p>
          <a:endParaRPr lang="de-DE"/>
        </a:p>
      </dgm:t>
    </dgm:pt>
    <dgm:pt modelId="{3034D1DA-511F-48FD-B7A3-15156E8C522D}" type="sibTrans" cxnId="{1ADDD151-6BD1-45AE-84B2-F1F49B3B5AC6}">
      <dgm:prSet/>
      <dgm:spPr/>
      <dgm:t>
        <a:bodyPr/>
        <a:lstStyle/>
        <a:p>
          <a:endParaRPr lang="de-DE"/>
        </a:p>
      </dgm:t>
    </dgm:pt>
    <dgm:pt modelId="{A720C8E8-A1D0-4C75-B1BA-3477392342AD}">
      <dgm:prSet/>
      <dgm:spPr/>
      <dgm:t>
        <a:bodyPr/>
        <a:lstStyle/>
        <a:p>
          <a:pPr rtl="0"/>
          <a:r>
            <a:rPr lang="de-AT" b="1"/>
            <a:t>KoordinatorInnen - </a:t>
          </a:r>
          <a:r>
            <a:rPr lang="de-AT"/>
            <a:t>Dienststellen</a:t>
          </a:r>
          <a:endParaRPr lang="de-DE"/>
        </a:p>
      </dgm:t>
    </dgm:pt>
    <dgm:pt modelId="{2E02E86A-C1A2-46EF-8C50-6A579F2D8E77}" type="parTrans" cxnId="{AB020480-33FB-47A1-B20A-C7B643FA369F}">
      <dgm:prSet/>
      <dgm:spPr/>
      <dgm:t>
        <a:bodyPr/>
        <a:lstStyle/>
        <a:p>
          <a:endParaRPr lang="de-DE"/>
        </a:p>
      </dgm:t>
    </dgm:pt>
    <dgm:pt modelId="{D1203218-4566-4831-BE99-1D143FC68C7D}" type="sibTrans" cxnId="{AB020480-33FB-47A1-B20A-C7B643FA369F}">
      <dgm:prSet/>
      <dgm:spPr/>
      <dgm:t>
        <a:bodyPr/>
        <a:lstStyle/>
        <a:p>
          <a:endParaRPr lang="de-DE"/>
        </a:p>
      </dgm:t>
    </dgm:pt>
    <dgm:pt modelId="{D38C537B-5A93-4DDF-81C0-1006D0E5535C}" type="pres">
      <dgm:prSet presAssocID="{F4EF7111-3614-4291-A825-0DC2629A09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86D02FA-951D-4730-BF34-9620A170319D}" type="pres">
      <dgm:prSet presAssocID="{69F242DA-3760-469C-BC14-F09E1E8BAC90}" presName="parentText" presStyleLbl="node1" presStyleIdx="0" presStyleCnt="3" custLinFactNeighborY="-251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FDA6F01-0F91-477D-9F9A-CF3692DBA1A4}" type="pres">
      <dgm:prSet presAssocID="{69F242DA-3760-469C-BC14-F09E1E8BAC9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CFA7693-4BF8-4195-9574-EA40F000041F}" type="pres">
      <dgm:prSet presAssocID="{500641BF-F846-48A8-B5B5-62740818D2A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DF52831-C30D-412F-803F-17DBDCBD37EB}" type="pres">
      <dgm:prSet presAssocID="{500641BF-F846-48A8-B5B5-62740818D2A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1E6B7FC-3C88-478B-BBE2-4BA2FFC30DB5}" type="pres">
      <dgm:prSet presAssocID="{A720C8E8-A1D0-4C75-B1BA-3477392342A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C708076-8273-4A6B-8840-B40DF81C60EB}" srcId="{69F242DA-3760-469C-BC14-F09E1E8BAC90}" destId="{8B8C19AB-7B0C-4F72-BD8B-9A55ADF7312F}" srcOrd="0" destOrd="0" parTransId="{BA749435-9867-43D1-801B-773156BBD14A}" sibTransId="{B7697E5A-A73C-416E-8E41-1BC6E83999C0}"/>
    <dgm:cxn modelId="{AB020480-33FB-47A1-B20A-C7B643FA369F}" srcId="{F4EF7111-3614-4291-A825-0DC2629A0998}" destId="{A720C8E8-A1D0-4C75-B1BA-3477392342AD}" srcOrd="2" destOrd="0" parTransId="{2E02E86A-C1A2-46EF-8C50-6A579F2D8E77}" sibTransId="{D1203218-4566-4831-BE99-1D143FC68C7D}"/>
    <dgm:cxn modelId="{17F4A9A5-E026-4730-9F1B-0A091AE364D8}" srcId="{F4EF7111-3614-4291-A825-0DC2629A0998}" destId="{500641BF-F846-48A8-B5B5-62740818D2AF}" srcOrd="1" destOrd="0" parTransId="{A7A59019-843B-4DFF-B826-BC4C39DBCC12}" sibTransId="{EC0D9ADA-E086-449F-BD74-F4923E28E6E1}"/>
    <dgm:cxn modelId="{F29496F4-C7F2-496E-82B4-CC9477705E08}" type="presOf" srcId="{8B8C19AB-7B0C-4F72-BD8B-9A55ADF7312F}" destId="{DFDA6F01-0F91-477D-9F9A-CF3692DBA1A4}" srcOrd="0" destOrd="0" presId="urn:microsoft.com/office/officeart/2005/8/layout/vList2"/>
    <dgm:cxn modelId="{A2A72BAF-A9DE-4949-A377-54D638509B0F}" type="presOf" srcId="{7E1BEADB-B4C6-4CDF-B6CF-A9B06C845F8F}" destId="{DFDA6F01-0F91-477D-9F9A-CF3692DBA1A4}" srcOrd="0" destOrd="1" presId="urn:microsoft.com/office/officeart/2005/8/layout/vList2"/>
    <dgm:cxn modelId="{372147D6-2BC4-4190-8B22-505EA57D0773}" type="presOf" srcId="{500641BF-F846-48A8-B5B5-62740818D2AF}" destId="{8CFA7693-4BF8-4195-9574-EA40F000041F}" srcOrd="0" destOrd="0" presId="urn:microsoft.com/office/officeart/2005/8/layout/vList2"/>
    <dgm:cxn modelId="{AF517F3E-F9CC-4985-BA6C-222E9A81902F}" srcId="{69F242DA-3760-469C-BC14-F09E1E8BAC90}" destId="{7E1BEADB-B4C6-4CDF-B6CF-A9B06C845F8F}" srcOrd="1" destOrd="0" parTransId="{095184C1-19F3-4DE9-8CD3-9F8C1FD08EB3}" sibTransId="{527B08ED-A6F2-472D-ADC8-0F9CBD637A9C}"/>
    <dgm:cxn modelId="{176886ED-26CC-4AA4-A3E3-A8D7A74BD196}" type="presOf" srcId="{2F296719-2ABD-493A-9FAE-39FFEB5821B0}" destId="{3DF52831-C30D-412F-803F-17DBDCBD37EB}" srcOrd="0" destOrd="1" presId="urn:microsoft.com/office/officeart/2005/8/layout/vList2"/>
    <dgm:cxn modelId="{DB131317-6514-441C-8A54-3DE72854173D}" srcId="{500641BF-F846-48A8-B5B5-62740818D2AF}" destId="{2495B319-4ED9-48CC-B832-AD7FD92D64B0}" srcOrd="0" destOrd="0" parTransId="{E9C448D9-88E9-4C72-81BB-B72F0C032D68}" sibTransId="{29CD0FFA-84BA-4DD7-B758-307403CC0CFF}"/>
    <dgm:cxn modelId="{92F79BDC-AC0D-49EB-AA6B-E7D622A14D08}" type="presOf" srcId="{2495B319-4ED9-48CC-B832-AD7FD92D64B0}" destId="{3DF52831-C30D-412F-803F-17DBDCBD37EB}" srcOrd="0" destOrd="0" presId="urn:microsoft.com/office/officeart/2005/8/layout/vList2"/>
    <dgm:cxn modelId="{181D1617-C6B5-4F8C-A221-ED0BC6ADD01D}" type="presOf" srcId="{69F242DA-3760-469C-BC14-F09E1E8BAC90}" destId="{286D02FA-951D-4730-BF34-9620A170319D}" srcOrd="0" destOrd="0" presId="urn:microsoft.com/office/officeart/2005/8/layout/vList2"/>
    <dgm:cxn modelId="{EE5E5BC3-2F3B-411D-A533-49E821EB7090}" type="presOf" srcId="{A720C8E8-A1D0-4C75-B1BA-3477392342AD}" destId="{E1E6B7FC-3C88-478B-BBE2-4BA2FFC30DB5}" srcOrd="0" destOrd="0" presId="urn:microsoft.com/office/officeart/2005/8/layout/vList2"/>
    <dgm:cxn modelId="{353DDE8F-7BD4-40A6-8563-E184CA2333D4}" type="presOf" srcId="{C3A468E7-24D2-41AB-99B8-78AAA2339F2B}" destId="{3DF52831-C30D-412F-803F-17DBDCBD37EB}" srcOrd="0" destOrd="2" presId="urn:microsoft.com/office/officeart/2005/8/layout/vList2"/>
    <dgm:cxn modelId="{1ADDD151-6BD1-45AE-84B2-F1F49B3B5AC6}" srcId="{500641BF-F846-48A8-B5B5-62740818D2AF}" destId="{C3A468E7-24D2-41AB-99B8-78AAA2339F2B}" srcOrd="2" destOrd="0" parTransId="{ACDB0C46-6E2A-4E49-8EBC-52F99F558CFB}" sibTransId="{3034D1DA-511F-48FD-B7A3-15156E8C522D}"/>
    <dgm:cxn modelId="{2A784BAE-52A4-408B-84DA-28BE09D3C680}" type="presOf" srcId="{F4EF7111-3614-4291-A825-0DC2629A0998}" destId="{D38C537B-5A93-4DDF-81C0-1006D0E5535C}" srcOrd="0" destOrd="0" presId="urn:microsoft.com/office/officeart/2005/8/layout/vList2"/>
    <dgm:cxn modelId="{99895CD4-F8D6-4229-8DE6-9F6235057B9C}" srcId="{F4EF7111-3614-4291-A825-0DC2629A0998}" destId="{69F242DA-3760-469C-BC14-F09E1E8BAC90}" srcOrd="0" destOrd="0" parTransId="{5AA65BF5-64CB-40AC-AF1F-C20F57D14AF9}" sibTransId="{FA8A6D71-7AC9-46A6-BB08-D97E0357872D}"/>
    <dgm:cxn modelId="{0BA9C66A-A6FA-4C9E-A763-6D372965310A}" srcId="{500641BF-F846-48A8-B5B5-62740818D2AF}" destId="{2F296719-2ABD-493A-9FAE-39FFEB5821B0}" srcOrd="1" destOrd="0" parTransId="{5F41D1BB-D670-4091-98E2-94D3E349C4FD}" sibTransId="{E7D9C238-07CD-4C41-A122-AA8A10858F30}"/>
    <dgm:cxn modelId="{A1499335-4A2B-472D-BF79-EBEA5C8B053C}" type="presParOf" srcId="{D38C537B-5A93-4DDF-81C0-1006D0E5535C}" destId="{286D02FA-951D-4730-BF34-9620A170319D}" srcOrd="0" destOrd="0" presId="urn:microsoft.com/office/officeart/2005/8/layout/vList2"/>
    <dgm:cxn modelId="{7FCDFB95-EAE5-4C54-A23A-F4F0CACDD0F7}" type="presParOf" srcId="{D38C537B-5A93-4DDF-81C0-1006D0E5535C}" destId="{DFDA6F01-0F91-477D-9F9A-CF3692DBA1A4}" srcOrd="1" destOrd="0" presId="urn:microsoft.com/office/officeart/2005/8/layout/vList2"/>
    <dgm:cxn modelId="{1C099122-D0A5-48EE-9C98-572EEC388A3E}" type="presParOf" srcId="{D38C537B-5A93-4DDF-81C0-1006D0E5535C}" destId="{8CFA7693-4BF8-4195-9574-EA40F000041F}" srcOrd="2" destOrd="0" presId="urn:microsoft.com/office/officeart/2005/8/layout/vList2"/>
    <dgm:cxn modelId="{A19F9E02-BF7E-4067-B3E9-D19F5BF394A8}" type="presParOf" srcId="{D38C537B-5A93-4DDF-81C0-1006D0E5535C}" destId="{3DF52831-C30D-412F-803F-17DBDCBD37EB}" srcOrd="3" destOrd="0" presId="urn:microsoft.com/office/officeart/2005/8/layout/vList2"/>
    <dgm:cxn modelId="{288AACF1-0CDF-46F2-A6E5-A8C55CF1CF87}" type="presParOf" srcId="{D38C537B-5A93-4DDF-81C0-1006D0E5535C}" destId="{E1E6B7FC-3C88-478B-BBE2-4BA2FFC30DB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9E67F2-6144-497E-9233-6088356244C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2E913D8-2F41-439E-A30B-40474B8F8D01}">
      <dgm:prSet/>
      <dgm:spPr/>
      <dgm:t>
        <a:bodyPr/>
        <a:lstStyle/>
        <a:p>
          <a:pPr rtl="0"/>
          <a:r>
            <a:rPr lang="de-AT" b="1" dirty="0"/>
            <a:t>Grundsätzlich Anspruch auf angemessenen </a:t>
          </a:r>
          <a:r>
            <a:rPr lang="de-AT" b="1" dirty="0" smtClean="0"/>
            <a:t>Schadenersatz</a:t>
          </a:r>
        </a:p>
        <a:p>
          <a:pPr rtl="0"/>
          <a:r>
            <a:rPr lang="de-DE" b="1" dirty="0" smtClean="0"/>
            <a:t>mind. 1000 € bei (sex.) Belästigung</a:t>
          </a:r>
          <a:endParaRPr lang="de-DE" dirty="0"/>
        </a:p>
      </dgm:t>
    </dgm:pt>
    <dgm:pt modelId="{ACDAF976-2176-4E64-94B9-D6040F54EBE7}" type="parTrans" cxnId="{C86CEFF5-8409-40B1-A3BD-489C6C1CAA30}">
      <dgm:prSet/>
      <dgm:spPr/>
      <dgm:t>
        <a:bodyPr/>
        <a:lstStyle/>
        <a:p>
          <a:endParaRPr lang="de-DE"/>
        </a:p>
      </dgm:t>
    </dgm:pt>
    <dgm:pt modelId="{865BA85B-A09A-49D0-A43C-A4C77C6C0DFA}" type="sibTrans" cxnId="{C86CEFF5-8409-40B1-A3BD-489C6C1CAA30}">
      <dgm:prSet/>
      <dgm:spPr/>
      <dgm:t>
        <a:bodyPr/>
        <a:lstStyle/>
        <a:p>
          <a:endParaRPr lang="de-DE"/>
        </a:p>
      </dgm:t>
    </dgm:pt>
    <dgm:pt modelId="{F13D4292-885A-4138-9A79-BE23DDB73C28}">
      <dgm:prSet/>
      <dgm:spPr/>
      <dgm:t>
        <a:bodyPr/>
        <a:lstStyle/>
        <a:p>
          <a:pPr rtl="0"/>
          <a:r>
            <a:rPr lang="de-DE" b="1"/>
            <a:t>Ende von Dienstverhältnissen</a:t>
          </a:r>
          <a:endParaRPr lang="de-DE"/>
        </a:p>
      </dgm:t>
    </dgm:pt>
    <dgm:pt modelId="{DC2C1412-4AA6-48E0-AA5A-F7F32C79C4E9}" type="parTrans" cxnId="{7BD2EFED-F645-45EB-9316-3956163F2D49}">
      <dgm:prSet/>
      <dgm:spPr/>
      <dgm:t>
        <a:bodyPr/>
        <a:lstStyle/>
        <a:p>
          <a:endParaRPr lang="de-DE"/>
        </a:p>
      </dgm:t>
    </dgm:pt>
    <dgm:pt modelId="{3400EEEB-07E5-4AA8-AE26-E209FF9F2C30}" type="sibTrans" cxnId="{7BD2EFED-F645-45EB-9316-3956163F2D49}">
      <dgm:prSet/>
      <dgm:spPr/>
      <dgm:t>
        <a:bodyPr/>
        <a:lstStyle/>
        <a:p>
          <a:endParaRPr lang="de-DE"/>
        </a:p>
      </dgm:t>
    </dgm:pt>
    <dgm:pt modelId="{3A38DB49-9155-4F25-8AA6-51FB9B6D2C6A}">
      <dgm:prSet/>
      <dgm:spPr/>
      <dgm:t>
        <a:bodyPr/>
        <a:lstStyle/>
        <a:p>
          <a:pPr rtl="0"/>
          <a:r>
            <a:rPr lang="de-DE" b="1"/>
            <a:t>Kündigung/Entlassung</a:t>
          </a:r>
          <a:r>
            <a:rPr lang="de-DE"/>
            <a:t>:</a:t>
          </a:r>
          <a:r>
            <a:rPr lang="de-DE" b="1"/>
            <a:t> </a:t>
          </a:r>
          <a:endParaRPr lang="de-DE"/>
        </a:p>
      </dgm:t>
    </dgm:pt>
    <dgm:pt modelId="{BA76E24B-4A82-4460-BB49-BC4066C09E51}" type="parTrans" cxnId="{99AEE55D-4E3E-40C3-9A5D-D3EA94897F86}">
      <dgm:prSet/>
      <dgm:spPr/>
      <dgm:t>
        <a:bodyPr/>
        <a:lstStyle/>
        <a:p>
          <a:endParaRPr lang="de-DE"/>
        </a:p>
      </dgm:t>
    </dgm:pt>
    <dgm:pt modelId="{F1E18A06-FD09-4E20-B1DF-550F3E19257D}" type="sibTrans" cxnId="{99AEE55D-4E3E-40C3-9A5D-D3EA94897F86}">
      <dgm:prSet/>
      <dgm:spPr/>
      <dgm:t>
        <a:bodyPr/>
        <a:lstStyle/>
        <a:p>
          <a:endParaRPr lang="de-DE"/>
        </a:p>
      </dgm:t>
    </dgm:pt>
    <dgm:pt modelId="{F7DAAFB3-E653-4A53-A37A-299D1F492CF4}">
      <dgm:prSet/>
      <dgm:spPr/>
      <dgm:t>
        <a:bodyPr/>
        <a:lstStyle/>
        <a:p>
          <a:pPr rtl="0"/>
          <a:r>
            <a:rPr lang="de-DE"/>
            <a:t>für rechtsunwirksam erklären oder</a:t>
          </a:r>
        </a:p>
      </dgm:t>
    </dgm:pt>
    <dgm:pt modelId="{6BA0EC31-C7B1-45A2-9DA1-05F994E7F250}" type="parTrans" cxnId="{5C0FB19F-4785-4D8A-8096-3CFC30C5836A}">
      <dgm:prSet/>
      <dgm:spPr/>
      <dgm:t>
        <a:bodyPr/>
        <a:lstStyle/>
        <a:p>
          <a:endParaRPr lang="de-DE"/>
        </a:p>
      </dgm:t>
    </dgm:pt>
    <dgm:pt modelId="{9034BF56-F251-41F5-A30E-4BDEDB11BE37}" type="sibTrans" cxnId="{5C0FB19F-4785-4D8A-8096-3CFC30C5836A}">
      <dgm:prSet/>
      <dgm:spPr/>
      <dgm:t>
        <a:bodyPr/>
        <a:lstStyle/>
        <a:p>
          <a:endParaRPr lang="de-DE"/>
        </a:p>
      </dgm:t>
    </dgm:pt>
    <dgm:pt modelId="{D69374FF-3380-4205-A0AB-96AF652E103E}">
      <dgm:prSet/>
      <dgm:spPr/>
      <dgm:t>
        <a:bodyPr/>
        <a:lstStyle/>
        <a:p>
          <a:pPr rtl="0"/>
          <a:r>
            <a:rPr lang="de-DE"/>
            <a:t>angemessener Schadenersatz</a:t>
          </a:r>
        </a:p>
      </dgm:t>
    </dgm:pt>
    <dgm:pt modelId="{84B6644C-B43C-4D7A-B093-F87D2F157B69}" type="parTrans" cxnId="{C82C3AE5-E63E-4859-A305-6AFA311EAE49}">
      <dgm:prSet/>
      <dgm:spPr/>
      <dgm:t>
        <a:bodyPr/>
        <a:lstStyle/>
        <a:p>
          <a:endParaRPr lang="de-DE"/>
        </a:p>
      </dgm:t>
    </dgm:pt>
    <dgm:pt modelId="{A60EE3FB-D738-4BA9-AB95-E49C8989CAE3}" type="sibTrans" cxnId="{C82C3AE5-E63E-4859-A305-6AFA311EAE49}">
      <dgm:prSet/>
      <dgm:spPr/>
      <dgm:t>
        <a:bodyPr/>
        <a:lstStyle/>
        <a:p>
          <a:endParaRPr lang="de-DE"/>
        </a:p>
      </dgm:t>
    </dgm:pt>
    <dgm:pt modelId="{05504A34-C77D-4D81-A0BE-029E6ED7012A}">
      <dgm:prSet/>
      <dgm:spPr/>
      <dgm:t>
        <a:bodyPr/>
        <a:lstStyle/>
        <a:p>
          <a:pPr rtl="0"/>
          <a:r>
            <a:rPr lang="de-DE" b="1" dirty="0"/>
            <a:t>Zeitablauf des </a:t>
          </a:r>
          <a:r>
            <a:rPr lang="de-DE" b="1" dirty="0" smtClean="0"/>
            <a:t>Dienstverhältnisses</a:t>
          </a:r>
          <a:endParaRPr lang="de-DE" dirty="0"/>
        </a:p>
      </dgm:t>
    </dgm:pt>
    <dgm:pt modelId="{F17C878E-23B5-47DC-9690-53A3B3C319C0}" type="parTrans" cxnId="{4546AF8C-E65C-4E03-B66F-5299ADCB5A0C}">
      <dgm:prSet/>
      <dgm:spPr/>
      <dgm:t>
        <a:bodyPr/>
        <a:lstStyle/>
        <a:p>
          <a:endParaRPr lang="de-DE"/>
        </a:p>
      </dgm:t>
    </dgm:pt>
    <dgm:pt modelId="{4F4CEE8F-3EEE-438A-B3C5-C85D5E834891}" type="sibTrans" cxnId="{4546AF8C-E65C-4E03-B66F-5299ADCB5A0C}">
      <dgm:prSet/>
      <dgm:spPr/>
      <dgm:t>
        <a:bodyPr/>
        <a:lstStyle/>
        <a:p>
          <a:endParaRPr lang="de-DE"/>
        </a:p>
      </dgm:t>
    </dgm:pt>
    <dgm:pt modelId="{7A25C8B1-025D-4C21-B78E-C78F1DB3F95A}">
      <dgm:prSet/>
      <dgm:spPr/>
      <dgm:t>
        <a:bodyPr/>
        <a:lstStyle/>
        <a:p>
          <a:pPr rtl="0"/>
          <a:r>
            <a:rPr lang="de-DE"/>
            <a:t>Fortbestand des Dienstverhältnisses oder </a:t>
          </a:r>
        </a:p>
      </dgm:t>
    </dgm:pt>
    <dgm:pt modelId="{8737ED3A-E5BE-4430-B863-54C22F18C3EC}" type="parTrans" cxnId="{CDBD547C-E92A-4DAB-B5D7-99D08903000A}">
      <dgm:prSet/>
      <dgm:spPr/>
      <dgm:t>
        <a:bodyPr/>
        <a:lstStyle/>
        <a:p>
          <a:endParaRPr lang="de-DE"/>
        </a:p>
      </dgm:t>
    </dgm:pt>
    <dgm:pt modelId="{9A672EF7-0654-4C90-B258-6294FF8CDC1F}" type="sibTrans" cxnId="{CDBD547C-E92A-4DAB-B5D7-99D08903000A}">
      <dgm:prSet/>
      <dgm:spPr/>
      <dgm:t>
        <a:bodyPr/>
        <a:lstStyle/>
        <a:p>
          <a:endParaRPr lang="de-DE"/>
        </a:p>
      </dgm:t>
    </dgm:pt>
    <dgm:pt modelId="{39A7650D-3A6A-4E22-B67B-C12739AB08B0}">
      <dgm:prSet/>
      <dgm:spPr/>
      <dgm:t>
        <a:bodyPr/>
        <a:lstStyle/>
        <a:p>
          <a:pPr rtl="0"/>
          <a:r>
            <a:rPr lang="de-DE" dirty="0"/>
            <a:t>angemessener </a:t>
          </a:r>
          <a:r>
            <a:rPr lang="de-DE" dirty="0" smtClean="0"/>
            <a:t>Schadenersatz</a:t>
          </a:r>
          <a:endParaRPr lang="de-DE" dirty="0"/>
        </a:p>
      </dgm:t>
    </dgm:pt>
    <dgm:pt modelId="{611BE39F-FE8E-47C0-AFB4-3C60DD0B4935}" type="parTrans" cxnId="{AC78E300-BD01-41E6-A0AE-D72D5A50F025}">
      <dgm:prSet/>
      <dgm:spPr/>
      <dgm:t>
        <a:bodyPr/>
        <a:lstStyle/>
        <a:p>
          <a:endParaRPr lang="de-DE"/>
        </a:p>
      </dgm:t>
    </dgm:pt>
    <dgm:pt modelId="{4EFC0D79-DFE6-405F-A3DB-A7E794EDB7B8}" type="sibTrans" cxnId="{AC78E300-BD01-41E6-A0AE-D72D5A50F025}">
      <dgm:prSet/>
      <dgm:spPr/>
      <dgm:t>
        <a:bodyPr/>
        <a:lstStyle/>
        <a:p>
          <a:endParaRPr lang="de-DE"/>
        </a:p>
      </dgm:t>
    </dgm:pt>
    <dgm:pt modelId="{0213EDDC-212F-4431-B4CD-D8C7E61AA562}" type="pres">
      <dgm:prSet presAssocID="{9C9E67F2-6144-497E-9233-6088356244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4D662AC-C8E5-45F3-92D1-C6D48CE08C7C}" type="pres">
      <dgm:prSet presAssocID="{52E913D8-2F41-439E-A30B-40474B8F8D01}" presName="linNode" presStyleCnt="0"/>
      <dgm:spPr/>
    </dgm:pt>
    <dgm:pt modelId="{1C7BC27F-9CDB-445E-B232-3EF3609D1C96}" type="pres">
      <dgm:prSet presAssocID="{52E913D8-2F41-439E-A30B-40474B8F8D0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C5603DC-48A8-4906-97C4-E22D574A7C65}" type="pres">
      <dgm:prSet presAssocID="{52E913D8-2F41-439E-A30B-40474B8F8D01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6767E4E-2F4B-409A-BAEE-6F2CC3B51B00}" type="presOf" srcId="{52E913D8-2F41-439E-A30B-40474B8F8D01}" destId="{1C7BC27F-9CDB-445E-B232-3EF3609D1C96}" srcOrd="0" destOrd="0" presId="urn:microsoft.com/office/officeart/2005/8/layout/vList5"/>
    <dgm:cxn modelId="{CDBD547C-E92A-4DAB-B5D7-99D08903000A}" srcId="{05504A34-C77D-4D81-A0BE-029E6ED7012A}" destId="{7A25C8B1-025D-4C21-B78E-C78F1DB3F95A}" srcOrd="0" destOrd="0" parTransId="{8737ED3A-E5BE-4430-B863-54C22F18C3EC}" sibTransId="{9A672EF7-0654-4C90-B258-6294FF8CDC1F}"/>
    <dgm:cxn modelId="{8F283061-3FD2-4303-BA54-9C71226578DA}" type="presOf" srcId="{7A25C8B1-025D-4C21-B78E-C78F1DB3F95A}" destId="{DC5603DC-48A8-4906-97C4-E22D574A7C65}" srcOrd="0" destOrd="5" presId="urn:microsoft.com/office/officeart/2005/8/layout/vList5"/>
    <dgm:cxn modelId="{99AEE55D-4E3E-40C3-9A5D-D3EA94897F86}" srcId="{F13D4292-885A-4138-9A79-BE23DDB73C28}" destId="{3A38DB49-9155-4F25-8AA6-51FB9B6D2C6A}" srcOrd="0" destOrd="0" parTransId="{BA76E24B-4A82-4460-BB49-BC4066C09E51}" sibTransId="{F1E18A06-FD09-4E20-B1DF-550F3E19257D}"/>
    <dgm:cxn modelId="{C86CEFF5-8409-40B1-A3BD-489C6C1CAA30}" srcId="{9C9E67F2-6144-497E-9233-6088356244C4}" destId="{52E913D8-2F41-439E-A30B-40474B8F8D01}" srcOrd="0" destOrd="0" parTransId="{ACDAF976-2176-4E64-94B9-D6040F54EBE7}" sibTransId="{865BA85B-A09A-49D0-A43C-A4C77C6C0DFA}"/>
    <dgm:cxn modelId="{5C0FB19F-4785-4D8A-8096-3CFC30C5836A}" srcId="{3A38DB49-9155-4F25-8AA6-51FB9B6D2C6A}" destId="{F7DAAFB3-E653-4A53-A37A-299D1F492CF4}" srcOrd="0" destOrd="0" parTransId="{6BA0EC31-C7B1-45A2-9DA1-05F994E7F250}" sibTransId="{9034BF56-F251-41F5-A30E-4BDEDB11BE37}"/>
    <dgm:cxn modelId="{3F2E7CDD-D0C3-40F2-A34A-24B3E122E94A}" type="presOf" srcId="{D69374FF-3380-4205-A0AB-96AF652E103E}" destId="{DC5603DC-48A8-4906-97C4-E22D574A7C65}" srcOrd="0" destOrd="3" presId="urn:microsoft.com/office/officeart/2005/8/layout/vList5"/>
    <dgm:cxn modelId="{78313D8E-6921-4BD6-BB1F-46260365AA62}" type="presOf" srcId="{05504A34-C77D-4D81-A0BE-029E6ED7012A}" destId="{DC5603DC-48A8-4906-97C4-E22D574A7C65}" srcOrd="0" destOrd="4" presId="urn:microsoft.com/office/officeart/2005/8/layout/vList5"/>
    <dgm:cxn modelId="{357C2AD2-F365-4AFB-9BD2-868BB44A932F}" type="presOf" srcId="{3A38DB49-9155-4F25-8AA6-51FB9B6D2C6A}" destId="{DC5603DC-48A8-4906-97C4-E22D574A7C65}" srcOrd="0" destOrd="1" presId="urn:microsoft.com/office/officeart/2005/8/layout/vList5"/>
    <dgm:cxn modelId="{45D231B6-B1D9-4BFF-9807-EED7494F1848}" type="presOf" srcId="{39A7650D-3A6A-4E22-B67B-C12739AB08B0}" destId="{DC5603DC-48A8-4906-97C4-E22D574A7C65}" srcOrd="0" destOrd="6" presId="urn:microsoft.com/office/officeart/2005/8/layout/vList5"/>
    <dgm:cxn modelId="{6F76B5D8-899F-4BDA-A072-0453A76F48B9}" type="presOf" srcId="{F7DAAFB3-E653-4A53-A37A-299D1F492CF4}" destId="{DC5603DC-48A8-4906-97C4-E22D574A7C65}" srcOrd="0" destOrd="2" presId="urn:microsoft.com/office/officeart/2005/8/layout/vList5"/>
    <dgm:cxn modelId="{4546AF8C-E65C-4E03-B66F-5299ADCB5A0C}" srcId="{F13D4292-885A-4138-9A79-BE23DDB73C28}" destId="{05504A34-C77D-4D81-A0BE-029E6ED7012A}" srcOrd="1" destOrd="0" parTransId="{F17C878E-23B5-47DC-9690-53A3B3C319C0}" sibTransId="{4F4CEE8F-3EEE-438A-B3C5-C85D5E834891}"/>
    <dgm:cxn modelId="{C82C3AE5-E63E-4859-A305-6AFA311EAE49}" srcId="{3A38DB49-9155-4F25-8AA6-51FB9B6D2C6A}" destId="{D69374FF-3380-4205-A0AB-96AF652E103E}" srcOrd="1" destOrd="0" parTransId="{84B6644C-B43C-4D7A-B093-F87D2F157B69}" sibTransId="{A60EE3FB-D738-4BA9-AB95-E49C8989CAE3}"/>
    <dgm:cxn modelId="{7BD2EFED-F645-45EB-9316-3956163F2D49}" srcId="{52E913D8-2F41-439E-A30B-40474B8F8D01}" destId="{F13D4292-885A-4138-9A79-BE23DDB73C28}" srcOrd="0" destOrd="0" parTransId="{DC2C1412-4AA6-48E0-AA5A-F7F32C79C4E9}" sibTransId="{3400EEEB-07E5-4AA8-AE26-E209FF9F2C30}"/>
    <dgm:cxn modelId="{666D3B89-4462-4B1E-AECE-ADBA27F6C6A0}" type="presOf" srcId="{F13D4292-885A-4138-9A79-BE23DDB73C28}" destId="{DC5603DC-48A8-4906-97C4-E22D574A7C65}" srcOrd="0" destOrd="0" presId="urn:microsoft.com/office/officeart/2005/8/layout/vList5"/>
    <dgm:cxn modelId="{CB7A746C-22E4-49C8-8784-F9496AB9A9B7}" type="presOf" srcId="{9C9E67F2-6144-497E-9233-6088356244C4}" destId="{0213EDDC-212F-4431-B4CD-D8C7E61AA562}" srcOrd="0" destOrd="0" presId="urn:microsoft.com/office/officeart/2005/8/layout/vList5"/>
    <dgm:cxn modelId="{AC78E300-BD01-41E6-A0AE-D72D5A50F025}" srcId="{05504A34-C77D-4D81-A0BE-029E6ED7012A}" destId="{39A7650D-3A6A-4E22-B67B-C12739AB08B0}" srcOrd="1" destOrd="0" parTransId="{611BE39F-FE8E-47C0-AFB4-3C60DD0B4935}" sibTransId="{4EFC0D79-DFE6-405F-A3DB-A7E794EDB7B8}"/>
    <dgm:cxn modelId="{BAAFB876-5E93-4ECF-8CC9-6CDF78F97227}" type="presParOf" srcId="{0213EDDC-212F-4431-B4CD-D8C7E61AA562}" destId="{24D662AC-C8E5-45F3-92D1-C6D48CE08C7C}" srcOrd="0" destOrd="0" presId="urn:microsoft.com/office/officeart/2005/8/layout/vList5"/>
    <dgm:cxn modelId="{BD3FD63A-989C-4F1E-A468-DBA6CA5A1976}" type="presParOf" srcId="{24D662AC-C8E5-45F3-92D1-C6D48CE08C7C}" destId="{1C7BC27F-9CDB-445E-B232-3EF3609D1C96}" srcOrd="0" destOrd="0" presId="urn:microsoft.com/office/officeart/2005/8/layout/vList5"/>
    <dgm:cxn modelId="{B9A180FC-7650-48A0-865B-5CA373B2B009}" type="presParOf" srcId="{24D662AC-C8E5-45F3-92D1-C6D48CE08C7C}" destId="{DC5603DC-48A8-4906-97C4-E22D574A7C6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D02FA-951D-4730-BF34-9620A170319D}">
      <dsp:nvSpPr>
        <dsp:cNvPr id="0" name=""/>
        <dsp:cNvSpPr/>
      </dsp:nvSpPr>
      <dsp:spPr>
        <a:xfrm>
          <a:off x="0" y="42673"/>
          <a:ext cx="8229600" cy="75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600" b="1" kern="1200"/>
            <a:t>NÖ Gleichbehandlungsbeauftragte</a:t>
          </a:r>
          <a:endParaRPr lang="de-DE" sz="2600" kern="1200"/>
        </a:p>
      </dsp:txBody>
      <dsp:txXfrm>
        <a:off x="36753" y="79426"/>
        <a:ext cx="8156094" cy="679389"/>
      </dsp:txXfrm>
    </dsp:sp>
    <dsp:sp modelId="{DFDA6F01-0F91-477D-9F9A-CF3692DBA1A4}">
      <dsp:nvSpPr>
        <dsp:cNvPr id="0" name=""/>
        <dsp:cNvSpPr/>
      </dsp:nvSpPr>
      <dsp:spPr>
        <a:xfrm>
          <a:off x="0" y="816861"/>
          <a:ext cx="8229600" cy="847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AT" sz="2000" kern="1200"/>
            <a:t>weisungsfrei, unabhängig</a:t>
          </a:r>
          <a:endParaRPr lang="de-DE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AT" sz="2000" kern="1200"/>
            <a:t>Schlichtungsversuch</a:t>
          </a:r>
          <a:endParaRPr lang="de-DE" sz="2000" kern="1200"/>
        </a:p>
      </dsp:txBody>
      <dsp:txXfrm>
        <a:off x="0" y="816861"/>
        <a:ext cx="8229600" cy="847665"/>
      </dsp:txXfrm>
    </dsp:sp>
    <dsp:sp modelId="{8CFA7693-4BF8-4195-9574-EA40F000041F}">
      <dsp:nvSpPr>
        <dsp:cNvPr id="0" name=""/>
        <dsp:cNvSpPr/>
      </dsp:nvSpPr>
      <dsp:spPr>
        <a:xfrm>
          <a:off x="0" y="1664526"/>
          <a:ext cx="8229600" cy="75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600" b="1" kern="1200"/>
            <a:t>NÖ Gleichbehandlungskommission</a:t>
          </a:r>
          <a:endParaRPr lang="de-DE" sz="2600" kern="1200"/>
        </a:p>
      </dsp:txBody>
      <dsp:txXfrm>
        <a:off x="36753" y="1701279"/>
        <a:ext cx="8156094" cy="679389"/>
      </dsp:txXfrm>
    </dsp:sp>
    <dsp:sp modelId="{3DF52831-C30D-412F-803F-17DBDCBD37EB}">
      <dsp:nvSpPr>
        <dsp:cNvPr id="0" name=""/>
        <dsp:cNvSpPr/>
      </dsp:nvSpPr>
      <dsp:spPr>
        <a:xfrm>
          <a:off x="0" y="2417421"/>
          <a:ext cx="8229600" cy="129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AT" sz="2000" kern="1200"/>
            <a:t>Sozialpartnerschaftlich zusammengesetztes Kollegialorgan</a:t>
          </a:r>
          <a:endParaRPr lang="de-DE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AT" sz="2000" kern="1200"/>
            <a:t>Weisungsfrei, unabhängig</a:t>
          </a:r>
          <a:endParaRPr lang="de-DE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AT" sz="2000" kern="1200"/>
            <a:t>Schlichtungsversuch/Gutachten, Stellungnahmen</a:t>
          </a:r>
          <a:endParaRPr lang="de-DE" sz="2000" kern="1200"/>
        </a:p>
      </dsp:txBody>
      <dsp:txXfrm>
        <a:off x="0" y="2417421"/>
        <a:ext cx="8229600" cy="1291680"/>
      </dsp:txXfrm>
    </dsp:sp>
    <dsp:sp modelId="{E1E6B7FC-3C88-478B-BBE2-4BA2FFC30DB5}">
      <dsp:nvSpPr>
        <dsp:cNvPr id="0" name=""/>
        <dsp:cNvSpPr/>
      </dsp:nvSpPr>
      <dsp:spPr>
        <a:xfrm>
          <a:off x="0" y="3709101"/>
          <a:ext cx="8229600" cy="75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600" b="1" kern="1200"/>
            <a:t>KoordinatorInnen - </a:t>
          </a:r>
          <a:r>
            <a:rPr lang="de-AT" sz="2600" kern="1200"/>
            <a:t>Dienststellen</a:t>
          </a:r>
          <a:endParaRPr lang="de-DE" sz="2600" kern="1200"/>
        </a:p>
      </dsp:txBody>
      <dsp:txXfrm>
        <a:off x="36753" y="3745854"/>
        <a:ext cx="8156094" cy="6793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603DC-48A8-4906-97C4-E22D574A7C65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b="1" kern="1200"/>
            <a:t>Ende von Dienstverhältnissen</a:t>
          </a:r>
          <a:endParaRPr lang="de-DE" sz="1900" kern="120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b="1" kern="1200"/>
            <a:t>Kündigung/Entlassung</a:t>
          </a:r>
          <a:r>
            <a:rPr lang="de-DE" sz="1900" kern="1200"/>
            <a:t>:</a:t>
          </a:r>
          <a:r>
            <a:rPr lang="de-DE" sz="1900" b="1" kern="1200"/>
            <a:t> </a:t>
          </a:r>
          <a:endParaRPr lang="de-DE" sz="1900" kern="1200"/>
        </a:p>
        <a:p>
          <a:pPr marL="514350" lvl="3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/>
            <a:t>für rechtsunwirksam erklären oder</a:t>
          </a:r>
        </a:p>
        <a:p>
          <a:pPr marL="514350" lvl="3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/>
            <a:t>angemessener Schadenersatz</a:t>
          </a:r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b="1" kern="1200" dirty="0"/>
            <a:t>Zeitablauf des </a:t>
          </a:r>
          <a:r>
            <a:rPr lang="de-DE" sz="1900" b="1" kern="1200" dirty="0" smtClean="0"/>
            <a:t>Dienstverhältnisses</a:t>
          </a:r>
          <a:endParaRPr lang="de-DE" sz="1900" kern="1200" dirty="0"/>
        </a:p>
        <a:p>
          <a:pPr marL="514350" lvl="3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/>
            <a:t>Fortbestand des Dienstverhältnisses oder </a:t>
          </a:r>
        </a:p>
        <a:p>
          <a:pPr marL="514350" lvl="3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/>
            <a:t>angemessener </a:t>
          </a:r>
          <a:r>
            <a:rPr lang="de-DE" sz="1900" kern="1200" dirty="0" smtClean="0"/>
            <a:t>Schadenersatz</a:t>
          </a:r>
          <a:endParaRPr lang="de-DE" sz="1900" kern="1200" dirty="0"/>
        </a:p>
      </dsp:txBody>
      <dsp:txXfrm rot="-5400000">
        <a:off x="2962656" y="629347"/>
        <a:ext cx="5090193" cy="3267268"/>
      </dsp:txXfrm>
    </dsp:sp>
    <dsp:sp modelId="{1C7BC27F-9CDB-445E-B232-3EF3609D1C96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600" b="1" kern="1200" dirty="0"/>
            <a:t>Grundsätzlich Anspruch auf angemessenen </a:t>
          </a:r>
          <a:r>
            <a:rPr lang="de-AT" sz="2600" b="1" kern="1200" dirty="0" smtClean="0"/>
            <a:t>Schadenersatz</a:t>
          </a:r>
        </a:p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b="1" kern="1200" dirty="0" smtClean="0"/>
            <a:t>mind. 1000 € bei (sex.) Belästigung</a:t>
          </a:r>
          <a:endParaRPr lang="de-DE" sz="2600" kern="1200" dirty="0"/>
        </a:p>
      </dsp:txBody>
      <dsp:txXfrm>
        <a:off x="144625" y="144625"/>
        <a:ext cx="2673406" cy="4236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89482" cy="496645"/>
          </a:xfrm>
          <a:prstGeom prst="rect">
            <a:avLst/>
          </a:prstGeom>
        </p:spPr>
        <p:txBody>
          <a:bodyPr vert="horz" lIns="89689" tIns="44844" rIns="89689" bIns="4484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087" y="2"/>
            <a:ext cx="2889481" cy="496645"/>
          </a:xfrm>
          <a:prstGeom prst="rect">
            <a:avLst/>
          </a:prstGeom>
        </p:spPr>
        <p:txBody>
          <a:bodyPr vert="horz" lIns="89689" tIns="44844" rIns="89689" bIns="44844" rtlCol="0"/>
          <a:lstStyle>
            <a:lvl1pPr algn="r">
              <a:defRPr sz="1200"/>
            </a:lvl1pPr>
          </a:lstStyle>
          <a:p>
            <a:fld id="{C177D842-95A4-4EE0-9400-2C885CFE2EBC}" type="datetimeFigureOut">
              <a:rPr lang="de-DE" smtClean="0"/>
              <a:t>19.01.2023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19"/>
            <a:ext cx="2889482" cy="496645"/>
          </a:xfrm>
          <a:prstGeom prst="rect">
            <a:avLst/>
          </a:prstGeom>
        </p:spPr>
        <p:txBody>
          <a:bodyPr vert="horz" lIns="89689" tIns="44844" rIns="89689" bIns="4484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087" y="9430019"/>
            <a:ext cx="2889481" cy="496645"/>
          </a:xfrm>
          <a:prstGeom prst="rect">
            <a:avLst/>
          </a:prstGeom>
        </p:spPr>
        <p:txBody>
          <a:bodyPr vert="horz" lIns="89689" tIns="44844" rIns="89689" bIns="44844" rtlCol="0" anchor="b"/>
          <a:lstStyle>
            <a:lvl1pPr algn="r">
              <a:defRPr sz="1200"/>
            </a:lvl1pPr>
          </a:lstStyle>
          <a:p>
            <a:fld id="{1CCCAF13-7DD1-41DF-9DBC-ED2A729782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9405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889938" cy="496411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10" y="3"/>
            <a:ext cx="2889938" cy="496411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AA72CDE3-6864-450F-AB7F-C01876216722}" type="datetimeFigureOut">
              <a:rPr lang="de-DE" smtClean="0"/>
              <a:t>19.01.2023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1"/>
          </a:xfrm>
          <a:prstGeom prst="rect">
            <a:avLst/>
          </a:prstGeom>
        </p:spPr>
        <p:txBody>
          <a:bodyPr vert="horz" lIns="91420" tIns="45710" rIns="91420" bIns="4571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30094"/>
            <a:ext cx="2889938" cy="496411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10" y="9430094"/>
            <a:ext cx="2889938" cy="496411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08F94CEA-534B-4348-BAE7-81CD83A017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618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Notiz </a:t>
            </a:r>
            <a:r>
              <a:rPr lang="de-DE" dirty="0" err="1"/>
              <a:t>test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94CEA-534B-4348-BAE7-81CD83A017E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4129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Notiz </a:t>
            </a:r>
            <a:r>
              <a:rPr lang="de-DE" dirty="0" err="1"/>
              <a:t>test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94CEA-534B-4348-BAE7-81CD83A017E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250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de-DE" dirty="0"/>
              <a:t>19,10,2021</a:t>
            </a:r>
            <a:endParaRPr lang="de-AT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de-AT" dirty="0"/>
              <a:t>NÖ GBB, Oktober 2021 </a:t>
            </a:r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C8299A-C0F3-4AD4-8A6C-1D79CFF76420}" type="datetime1">
              <a:rPr lang="de-DE" smtClean="0"/>
              <a:t>19.01.2023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NÖ GBB, November 2020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1D043-2D36-4D50-8CBE-F8012A0A0805}" type="datetime1">
              <a:rPr lang="de-DE" smtClean="0"/>
              <a:t>19.01.2023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NÖ GBB, November 2020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0921B9-3BED-48E3-918D-2FF8F3B49F56}" type="datetime1">
              <a:rPr lang="de-DE" smtClean="0"/>
              <a:t>19.01.2023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/>
              <a:t>NÖ GBB, Oktober 2021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F18DE-DEE7-44A1-99B1-BA33921F8AC5}" type="datetime1">
              <a:rPr lang="de-DE" smtClean="0"/>
              <a:t>19.01.2023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/>
              <a:t>NÖ GBB, Oktober 2021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056D9-9015-44D1-B39F-3E144044A639}" type="datetime1">
              <a:rPr lang="de-DE" smtClean="0"/>
              <a:t>19.01.2023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NÖ GBB, November 2020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A2EDC9-CD7F-4287-812B-1A88F962C259}" type="datetime1">
              <a:rPr lang="de-DE" smtClean="0"/>
              <a:t>19.01.2023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NÖ GBB, November 2020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3384B8-3FAB-4F86-BA1B-02FAF4944984}" type="datetime1">
              <a:rPr lang="de-DE" smtClean="0"/>
              <a:t>19.01.2023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NÖ GBB, November 2020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914090-A81D-49CA-B0A1-8D04F3D58162}" type="datetime1">
              <a:rPr lang="de-DE" smtClean="0"/>
              <a:t>19.01.2023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NÖ GBB, November 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DA81C069-B036-46DF-8973-B9616ED93A49}" type="datetime1">
              <a:rPr lang="de-DE" smtClean="0"/>
              <a:t>19.01.2023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NÖ GBB, November 2020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E8E9BC-520B-48F2-9699-A9913DB1A682}" type="datetime1">
              <a:rPr lang="de-DE" smtClean="0"/>
              <a:t>19.01.2023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de-AT"/>
              <a:t>NÖ GBB, November 2020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38043" y="6407626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AT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de-AT" dirty="0"/>
              <a:t>NÖ GBB, Oktober 2021 </a:t>
            </a: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382000" cy="24384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de-AT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Workshop </a:t>
            </a:r>
            <a:br>
              <a:rPr lang="de-DE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Ombudsstelle für Musikschulbeschwerden </a:t>
            </a:r>
            <a:br>
              <a:rPr lang="de-DE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bei der NÖ Gleichbehandlungsbeauftragten</a:t>
            </a:r>
            <a:endParaRPr lang="de-AT" sz="20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399"/>
            <a:ext cx="7772400" cy="84891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sz="1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sz="1600" b="1" dirty="0">
                <a:solidFill>
                  <a:schemeClr val="tx1"/>
                </a:solidFill>
              </a:rPr>
              <a:t>NÖ GBB, </a:t>
            </a:r>
            <a:r>
              <a:rPr lang="de-AT" sz="1600" b="1" dirty="0" smtClean="0">
                <a:solidFill>
                  <a:schemeClr val="tx1"/>
                </a:solidFill>
              </a:rPr>
              <a:t>19. Jänner 2023, </a:t>
            </a:r>
            <a:r>
              <a:rPr lang="de-AT" sz="1600" b="1" dirty="0">
                <a:solidFill>
                  <a:schemeClr val="tx1"/>
                </a:solidFill>
              </a:rPr>
              <a:t>St. Pölten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sz="1800" b="1" dirty="0">
              <a:solidFill>
                <a:schemeClr val="tx1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79" y="0"/>
            <a:ext cx="7038842" cy="2458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Gilt für: </a:t>
            </a:r>
          </a:p>
          <a:p>
            <a:pPr lvl="1"/>
            <a:r>
              <a:rPr lang="de-DE" sz="2000" b="1" dirty="0" smtClean="0"/>
              <a:t>Landes-</a:t>
            </a:r>
            <a:r>
              <a:rPr lang="de-DE" sz="2000" b="1" dirty="0"/>
              <a:t>/Gemeinde (-verbands)</a:t>
            </a:r>
            <a:r>
              <a:rPr lang="de-DE" sz="2000" b="1" dirty="0" err="1"/>
              <a:t>organe</a:t>
            </a:r>
            <a:r>
              <a:rPr lang="de-DE" sz="2000" b="1" dirty="0"/>
              <a:t> </a:t>
            </a:r>
            <a:r>
              <a:rPr lang="de-DE" sz="2000" dirty="0"/>
              <a:t>bei Besorgung der Aufgaben der Hoheitsverwaltung, die in Gesetzgebung </a:t>
            </a:r>
            <a:r>
              <a:rPr lang="de-DE" sz="2000" b="1" dirty="0"/>
              <a:t>Landessache</a:t>
            </a:r>
            <a:r>
              <a:rPr lang="de-DE" sz="2000" dirty="0"/>
              <a:t> sind und der Privatwirtschaftsverwaltung</a:t>
            </a:r>
          </a:p>
          <a:p>
            <a:pPr lvl="1"/>
            <a:r>
              <a:rPr lang="de-DE" sz="2000" dirty="0"/>
              <a:t>Tätigkeit </a:t>
            </a:r>
            <a:r>
              <a:rPr lang="de-DE" sz="2000" b="1" dirty="0"/>
              <a:t>natürlicher/juristischer Personen</a:t>
            </a:r>
            <a:r>
              <a:rPr lang="de-DE" sz="2000" dirty="0"/>
              <a:t>, wenn sie Gesetzgebungskompetenz des Landes </a:t>
            </a:r>
            <a:r>
              <a:rPr lang="de-DE" sz="2000" dirty="0" smtClean="0"/>
              <a:t>unterliegen</a:t>
            </a:r>
          </a:p>
          <a:p>
            <a:pPr lvl="1"/>
            <a:endParaRPr lang="de-DE" sz="800" dirty="0"/>
          </a:p>
          <a:p>
            <a:r>
              <a:rPr lang="de-DE" sz="2400" dirty="0" smtClean="0"/>
              <a:t>Diskriminierungsgründe wie NÖ GBG:</a:t>
            </a:r>
            <a:endParaRPr lang="de-DE" sz="2000" dirty="0" smtClean="0"/>
          </a:p>
          <a:p>
            <a:pPr lvl="1"/>
            <a:r>
              <a:rPr lang="de-DE" sz="2000" dirty="0"/>
              <a:t>Diskriminierungen aufgrund Geschlecht, ethnische Zugehörigkeit, Religion/Weltanschauung, Behinderung, Alter, sexuelle </a:t>
            </a:r>
            <a:r>
              <a:rPr lang="de-DE" sz="2000" dirty="0" smtClean="0"/>
              <a:t>Orientierung sind verboten</a:t>
            </a:r>
          </a:p>
          <a:p>
            <a:pPr lvl="1"/>
            <a:r>
              <a:rPr lang="de-DE" sz="2000" dirty="0" smtClean="0"/>
              <a:t>Verbot von (sexueller) Belästigung</a:t>
            </a:r>
          </a:p>
          <a:p>
            <a:pPr lvl="1"/>
            <a:r>
              <a:rPr lang="de-DE" sz="2000" dirty="0" smtClean="0"/>
              <a:t>Assoziierungsverbot</a:t>
            </a:r>
          </a:p>
          <a:p>
            <a:endParaRPr lang="de-DE" sz="800" dirty="0" smtClean="0"/>
          </a:p>
          <a:p>
            <a:endParaRPr lang="de-DE" sz="2400" dirty="0" smtClean="0"/>
          </a:p>
          <a:p>
            <a:endParaRPr lang="de-DE" sz="2400" dirty="0" smtClean="0"/>
          </a:p>
          <a:p>
            <a:pPr lvl="1"/>
            <a:endParaRPr lang="de-DE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10</a:t>
            </a:fld>
            <a:endParaRPr lang="de-AT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de-DE" sz="3500" dirty="0" smtClean="0">
                <a:solidFill>
                  <a:schemeClr val="tx1"/>
                </a:solidFill>
                <a:effectLst/>
              </a:rPr>
              <a:t>NÖ Antidiskriminierungsgesetz 2017</a:t>
            </a:r>
            <a:endParaRPr lang="de-AT" sz="350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Grafik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780345"/>
            <a:ext cx="1878013" cy="6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5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Anspruch auf Schadenersatz nach einem </a:t>
            </a:r>
            <a:r>
              <a:rPr lang="de-DE" sz="2400" dirty="0" smtClean="0"/>
              <a:t>Schlichtungsversuch </a:t>
            </a:r>
            <a:r>
              <a:rPr lang="de-DE" sz="2400" dirty="0" smtClean="0"/>
              <a:t>der NÖ </a:t>
            </a:r>
            <a:r>
              <a:rPr lang="de-DE" sz="2400" dirty="0" smtClean="0"/>
              <a:t>Antidiskriminierungs-stelle</a:t>
            </a:r>
            <a:endParaRPr lang="de-DE" sz="2400" dirty="0" smtClean="0"/>
          </a:p>
          <a:p>
            <a:r>
              <a:rPr lang="de-DE" sz="2400" dirty="0" smtClean="0"/>
              <a:t>Mindestschadenersatz bei (sex.) Belästigung 1000€</a:t>
            </a:r>
          </a:p>
          <a:p>
            <a:r>
              <a:rPr lang="de-DE" sz="2400" dirty="0" smtClean="0"/>
              <a:t>Frist 1 Jahr bei (sex.) Belästigung/3 Jahre bei anderen Gründen</a:t>
            </a:r>
          </a:p>
          <a:p>
            <a:r>
              <a:rPr lang="de-DE" sz="2400" dirty="0" smtClean="0"/>
              <a:t>Fristhemmung durch Antrag an die </a:t>
            </a:r>
            <a:r>
              <a:rPr lang="de-DE" sz="2400" dirty="0" smtClean="0"/>
              <a:t>NÖ Anti-diskriminierungsstelle</a:t>
            </a:r>
            <a:endParaRPr lang="de-DE" sz="2400" dirty="0" smtClean="0"/>
          </a:p>
          <a:p>
            <a:r>
              <a:rPr lang="de-DE" sz="2400" dirty="0" smtClean="0"/>
              <a:t>Beweislastumkehr im Gerichtsverfahren</a:t>
            </a:r>
          </a:p>
          <a:p>
            <a:endParaRPr lang="de-DE" sz="800" dirty="0" smtClean="0"/>
          </a:p>
          <a:p>
            <a:endParaRPr lang="de-DE" sz="2400" dirty="0" smtClean="0"/>
          </a:p>
          <a:p>
            <a:endParaRPr lang="de-DE" sz="2400" dirty="0" smtClean="0"/>
          </a:p>
          <a:p>
            <a:pPr lvl="1"/>
            <a:endParaRPr lang="de-DE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11</a:t>
            </a:fld>
            <a:endParaRPr lang="de-AT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de-DE" sz="3500" dirty="0" smtClean="0">
                <a:solidFill>
                  <a:schemeClr val="tx1"/>
                </a:solidFill>
                <a:effectLst/>
              </a:rPr>
              <a:t>NÖ Antidiskriminierungsgesetz 2017</a:t>
            </a:r>
            <a:endParaRPr lang="de-AT" sz="350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Grafik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780345"/>
            <a:ext cx="1878013" cy="6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37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7525" y="228600"/>
            <a:ext cx="8229600" cy="1143000"/>
          </a:xfrm>
        </p:spPr>
        <p:txBody>
          <a:bodyPr>
            <a:normAutofit/>
          </a:bodyPr>
          <a:lstStyle/>
          <a:p>
            <a:r>
              <a:rPr lang="de-DE" sz="3600" dirty="0">
                <a:solidFill>
                  <a:schemeClr val="tx1"/>
                </a:solidFill>
                <a:effectLst/>
              </a:rPr>
              <a:t>Schwerpunkt </a:t>
            </a:r>
            <a:r>
              <a:rPr lang="de-DE" sz="3600" dirty="0" smtClean="0">
                <a:solidFill>
                  <a:schemeClr val="tx1"/>
                </a:solidFill>
                <a:effectLst/>
              </a:rPr>
              <a:t>(sexuelle) </a:t>
            </a:r>
            <a:r>
              <a:rPr lang="de-DE" sz="3600" dirty="0">
                <a:solidFill>
                  <a:schemeClr val="tx1"/>
                </a:solidFill>
                <a:effectLst/>
              </a:rPr>
              <a:t>Belästigung</a:t>
            </a:r>
            <a:endParaRPr lang="de-AT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Sexuelle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Belästigung nimmt Bezug auf die Sexualsphäre einer </a:t>
            </a:r>
            <a:r>
              <a:rPr lang="de-AT" dirty="0" smtClean="0">
                <a:latin typeface="Calibri" panose="020F0502020204030204" pitchFamily="34" charset="0"/>
                <a:cs typeface="Calibri" panose="020F0502020204030204" pitchFamily="34" charset="0"/>
              </a:rPr>
              <a:t>Person</a:t>
            </a:r>
          </a:p>
          <a:p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Geschlechtsbezogene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Belästigung nimmt Bezug auf die </a:t>
            </a:r>
            <a:r>
              <a:rPr lang="de-AT" dirty="0" smtClean="0">
                <a:latin typeface="Calibri" panose="020F0502020204030204" pitchFamily="34" charset="0"/>
                <a:cs typeface="Calibri" panose="020F0502020204030204" pitchFamily="34" charset="0"/>
              </a:rPr>
              <a:t>Geschlechterrolle/-identität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eines Menschen, nicht aber auf dessen </a:t>
            </a:r>
            <a:r>
              <a:rPr lang="de-AT" dirty="0" smtClean="0">
                <a:latin typeface="Calibri" panose="020F0502020204030204" pitchFamily="34" charset="0"/>
                <a:cs typeface="Calibri" panose="020F0502020204030204" pitchFamily="34" charset="0"/>
              </a:rPr>
              <a:t>Sexualsphäre (z.B. abwertende Namensgebung „Mäuschen“, „Schätzchen“, „Kleine“,..)</a:t>
            </a:r>
          </a:p>
          <a:p>
            <a:pPr marL="109728" indent="0">
              <a:buNone/>
            </a:pPr>
            <a:endParaRPr lang="de-A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Andere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Belästigungen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nehmen Bezug auf Behinderung, ethnische Zugehörigkeit, Alter, Religion oder Weltanschauung, sexuelle Orientierung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8701454" y="6553200"/>
            <a:ext cx="31290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AT" sz="900" dirty="0" smtClean="0"/>
              <a:t>13</a:t>
            </a:r>
            <a:endParaRPr lang="de-AT" sz="900" dirty="0"/>
          </a:p>
        </p:txBody>
      </p:sp>
      <p:pic>
        <p:nvPicPr>
          <p:cNvPr id="6" name="Inhaltsplatzhalter 3" descr="Noe_GBB_L_full_yellow">
            <a:extLst>
              <a:ext uri="{FF2B5EF4-FFF2-40B4-BE49-F238E27FC236}">
                <a16:creationId xmlns:a16="http://schemas.microsoft.com/office/drawing/2014/main" id="{773216AA-90F9-E74D-A9AF-D2FC917F40CA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26" y="5629239"/>
            <a:ext cx="2616200" cy="858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153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000" lvl="1" indent="0">
              <a:buClr>
                <a:srgbClr val="F0AD00"/>
              </a:buClr>
              <a:buNone/>
            </a:pPr>
            <a:r>
              <a:rPr lang="de-DE" sz="2600" b="1" dirty="0"/>
              <a:t>Sexuelle Belästigung </a:t>
            </a:r>
            <a:r>
              <a:rPr lang="de-DE" sz="2600" dirty="0"/>
              <a:t>gem. § 4 Abs.2 NÖ GBG</a:t>
            </a:r>
            <a:r>
              <a:rPr lang="de-DE" sz="2600" dirty="0">
                <a:solidFill>
                  <a:prstClr val="black"/>
                </a:solidFill>
              </a:rPr>
              <a:t>:</a:t>
            </a:r>
          </a:p>
          <a:p>
            <a:pPr marL="378900" lvl="1" indent="-342900">
              <a:buClr>
                <a:srgbClr val="F0AD00"/>
              </a:buClr>
              <a:buFont typeface="Arial" panose="020B0604020202020204" pitchFamily="34" charset="0"/>
              <a:buChar char="•"/>
            </a:pPr>
            <a:r>
              <a:rPr lang="de-DE" sz="2100" dirty="0"/>
              <a:t>Unerwünschtes Verhalten </a:t>
            </a:r>
            <a:r>
              <a:rPr lang="de-DE" sz="2100" b="1" dirty="0"/>
              <a:t>sexueller Natur</a:t>
            </a:r>
            <a:endParaRPr lang="de-DE" dirty="0">
              <a:solidFill>
                <a:prstClr val="black"/>
              </a:solidFill>
            </a:endParaRPr>
          </a:p>
          <a:p>
            <a:pPr marL="36000" indent="0">
              <a:buNone/>
            </a:pPr>
            <a:r>
              <a:rPr lang="de-DE" sz="2600" b="1" dirty="0"/>
              <a:t>Belästigung</a:t>
            </a:r>
            <a:r>
              <a:rPr lang="de-DE" sz="2600" dirty="0"/>
              <a:t> gem. § 4 Abs.1NÖ GBG:</a:t>
            </a:r>
          </a:p>
          <a:p>
            <a:pPr marL="3429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2100" dirty="0"/>
              <a:t>Unerwünschtes Verhalten im Zusammenhang mit einem </a:t>
            </a:r>
            <a:r>
              <a:rPr lang="de-DE" sz="2100" b="1" dirty="0"/>
              <a:t>Diskriminierungsgrund</a:t>
            </a:r>
          </a:p>
          <a:p>
            <a:pPr marL="36000" lvl="3" indent="0" algn="ctr">
              <a:lnSpc>
                <a:spcPct val="120000"/>
              </a:lnSpc>
              <a:buNone/>
            </a:pPr>
            <a:r>
              <a:rPr lang="de-DE" sz="2600" b="1" u="sng" dirty="0" smtClean="0"/>
              <a:t>und</a:t>
            </a:r>
          </a:p>
          <a:p>
            <a:pPr marL="36000" lvl="3" indent="0">
              <a:lnSpc>
                <a:spcPct val="120000"/>
              </a:lnSpc>
              <a:buNone/>
            </a:pPr>
            <a:r>
              <a:rPr lang="de-DE" sz="2600" b="1" dirty="0" smtClean="0"/>
              <a:t>Verhalten </a:t>
            </a:r>
            <a:r>
              <a:rPr lang="de-DE" sz="2600" b="1" dirty="0"/>
              <a:t>hat folgende Auswirkungen</a:t>
            </a:r>
          </a:p>
          <a:p>
            <a:pPr marL="342900" lvl="3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2100" dirty="0"/>
              <a:t>Verletzung der </a:t>
            </a:r>
            <a:r>
              <a:rPr lang="de-DE" sz="2100" b="1" dirty="0"/>
              <a:t>Würde </a:t>
            </a:r>
            <a:r>
              <a:rPr lang="de-DE" sz="2100" dirty="0"/>
              <a:t>und</a:t>
            </a:r>
          </a:p>
          <a:p>
            <a:pPr marL="342900" lvl="3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2100" dirty="0"/>
              <a:t>Schaffung einer einschüchternden, feindseligen, erniedrigenden, entwürdigenden oder beleidigenden </a:t>
            </a:r>
            <a:r>
              <a:rPr lang="de-DE" sz="2100" b="1" dirty="0"/>
              <a:t>Arbeitssituation</a:t>
            </a:r>
            <a:r>
              <a:rPr lang="de-DE" sz="2100" dirty="0"/>
              <a:t> oder</a:t>
            </a:r>
          </a:p>
          <a:p>
            <a:pPr marL="378900" lvl="4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2100" dirty="0"/>
              <a:t>Entstehung </a:t>
            </a:r>
            <a:r>
              <a:rPr lang="de-DE" sz="2100" b="1" dirty="0"/>
              <a:t>nachteiliger Folgen</a:t>
            </a:r>
          </a:p>
          <a:p>
            <a:pPr marL="378900" lvl="4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de-DE" sz="2100" b="1" dirty="0"/>
          </a:p>
          <a:p>
            <a:pPr marL="321750" lvl="4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1143000" lvl="4" indent="0">
              <a:buNone/>
            </a:pPr>
            <a:endParaRPr lang="de-DE" sz="19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13</a:t>
            </a:fld>
            <a:endParaRPr lang="de-AT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de-DE" sz="3600" dirty="0" smtClean="0">
                <a:solidFill>
                  <a:schemeClr val="tx1"/>
                </a:solidFill>
                <a:effectLst/>
              </a:rPr>
              <a:t>Definition (sexuelle) Belästigung NÖ GBG</a:t>
            </a:r>
            <a:endParaRPr lang="de-AT" sz="360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Inhaltsplatzhalter 3" descr="Noe_GBB_L_full_yellow">
            <a:extLst>
              <a:ext uri="{FF2B5EF4-FFF2-40B4-BE49-F238E27FC236}">
                <a16:creationId xmlns:a16="http://schemas.microsoft.com/office/drawing/2014/main" id="{773216AA-90F9-E74D-A9AF-D2FC917F40CA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26" y="5629239"/>
            <a:ext cx="2616200" cy="858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889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</a:pPr>
            <a:r>
              <a:rPr lang="de-DE" sz="2200" dirty="0" smtClean="0"/>
              <a:t>Anzügliche </a:t>
            </a:r>
            <a:r>
              <a:rPr lang="de-DE" sz="2200" dirty="0"/>
              <a:t>Witze, eindeutige verbale sexuelle </a:t>
            </a:r>
            <a:r>
              <a:rPr lang="de-DE" sz="2200" dirty="0" smtClean="0"/>
              <a:t>Äußerungen</a:t>
            </a:r>
            <a:endParaRPr lang="de-AT" sz="2200" dirty="0"/>
          </a:p>
          <a:p>
            <a:pPr lvl="0">
              <a:lnSpc>
                <a:spcPct val="150000"/>
              </a:lnSpc>
            </a:pPr>
            <a:r>
              <a:rPr lang="de-DE" sz="2200" dirty="0" smtClean="0"/>
              <a:t>E-Mails</a:t>
            </a:r>
            <a:r>
              <a:rPr lang="de-DE" sz="2200" dirty="0"/>
              <a:t>, SMS-Nachrichten, Telefonanrufe mit sexuellen </a:t>
            </a:r>
            <a:r>
              <a:rPr lang="de-DE" sz="2200" dirty="0" smtClean="0"/>
              <a:t>Anspielungen</a:t>
            </a:r>
            <a:endParaRPr lang="de-AT" sz="2200" dirty="0"/>
          </a:p>
          <a:p>
            <a:pPr lvl="0">
              <a:lnSpc>
                <a:spcPct val="150000"/>
              </a:lnSpc>
            </a:pPr>
            <a:r>
              <a:rPr lang="de-DE" sz="2200" dirty="0" smtClean="0"/>
              <a:t>Erzwungene </a:t>
            </a:r>
            <a:r>
              <a:rPr lang="de-DE" sz="2200" dirty="0"/>
              <a:t>Umarmung, aufgedrängte </a:t>
            </a:r>
            <a:r>
              <a:rPr lang="de-DE" sz="2200" dirty="0" smtClean="0"/>
              <a:t>Küsse</a:t>
            </a:r>
            <a:endParaRPr lang="de-AT" sz="2200" dirty="0"/>
          </a:p>
          <a:p>
            <a:pPr lvl="0">
              <a:lnSpc>
                <a:spcPct val="150000"/>
              </a:lnSpc>
            </a:pPr>
            <a:r>
              <a:rPr lang="de-DE" sz="2200" dirty="0" smtClean="0"/>
              <a:t>„Zufällige“ </a:t>
            </a:r>
            <a:r>
              <a:rPr lang="de-DE" sz="2200" dirty="0"/>
              <a:t>oder gezielte körperliche </a:t>
            </a:r>
            <a:r>
              <a:rPr lang="de-DE" sz="2200" dirty="0" smtClean="0"/>
              <a:t>Berührungen</a:t>
            </a:r>
            <a:endParaRPr lang="de-AT" sz="2200" dirty="0"/>
          </a:p>
          <a:p>
            <a:pPr lvl="0">
              <a:lnSpc>
                <a:spcPct val="150000"/>
              </a:lnSpc>
            </a:pPr>
            <a:r>
              <a:rPr lang="de-DE" sz="2200" dirty="0"/>
              <a:t>Aufforderung zu sexuellen Handlungen, eventuell mit Versprechungen beruflicher </a:t>
            </a:r>
            <a:r>
              <a:rPr lang="de-DE" sz="2200" dirty="0" smtClean="0"/>
              <a:t>Vorteile</a:t>
            </a:r>
            <a:endParaRPr lang="de-AT" sz="2200" dirty="0"/>
          </a:p>
          <a:p>
            <a:pPr lvl="0">
              <a:lnSpc>
                <a:spcPct val="150000"/>
              </a:lnSpc>
            </a:pPr>
            <a:r>
              <a:rPr lang="de-DE" sz="2200" dirty="0"/>
              <a:t>Exhibitionistische </a:t>
            </a:r>
            <a:r>
              <a:rPr lang="de-DE" sz="2200" dirty="0" smtClean="0"/>
              <a:t>Handlungen</a:t>
            </a:r>
            <a:endParaRPr lang="de-AT" sz="2200" dirty="0"/>
          </a:p>
          <a:p>
            <a:pPr marL="109728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14</a:t>
            </a:fld>
            <a:endParaRPr lang="de-AT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 smtClean="0">
                <a:solidFill>
                  <a:schemeClr val="tx1"/>
                </a:solidFill>
                <a:effectLst/>
              </a:rPr>
              <a:t>Beispiele für sexuelle Belästigung</a:t>
            </a:r>
            <a:endParaRPr lang="de-AT" sz="36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Inhaltsplatzhalter 3" descr="Noe_GBB_L_full_yellow">
            <a:extLst>
              <a:ext uri="{FF2B5EF4-FFF2-40B4-BE49-F238E27FC236}">
                <a16:creationId xmlns:a16="http://schemas.microsoft.com/office/drawing/2014/main" id="{773216AA-90F9-E74D-A9AF-D2FC917F40CA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26" y="5629239"/>
            <a:ext cx="2616200" cy="858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265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696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de-DE" sz="3800" dirty="0" err="1" smtClean="0"/>
              <a:t>DienstnehmerInnen</a:t>
            </a:r>
            <a:r>
              <a:rPr lang="de-DE" sz="3800" dirty="0" smtClean="0"/>
              <a:t> haben gegenüber </a:t>
            </a:r>
            <a:r>
              <a:rPr lang="de-DE" sz="3800" dirty="0"/>
              <a:t>der belästigenden Person </a:t>
            </a:r>
            <a:r>
              <a:rPr lang="de-DE" sz="3800" dirty="0" smtClean="0"/>
              <a:t>und auch </a:t>
            </a:r>
            <a:r>
              <a:rPr lang="de-DE" sz="3800" dirty="0"/>
              <a:t>gegen den </a:t>
            </a:r>
            <a:r>
              <a:rPr lang="de-DE" sz="3800" dirty="0" smtClean="0"/>
              <a:t>Dienstgeber, falls er die (sexuelle) Belästigung nicht abstellt, </a:t>
            </a:r>
            <a:r>
              <a:rPr lang="de-DE" sz="3800" dirty="0"/>
              <a:t>Anspruch auf </a:t>
            </a:r>
            <a:r>
              <a:rPr lang="de-DE" sz="3800" b="1" dirty="0"/>
              <a:t>Schadenersatz</a:t>
            </a:r>
            <a:r>
              <a:rPr lang="de-DE" sz="3800" dirty="0" smtClean="0"/>
              <a:t>.</a:t>
            </a:r>
          </a:p>
          <a:p>
            <a:pPr>
              <a:lnSpc>
                <a:spcPct val="170000"/>
              </a:lnSpc>
            </a:pPr>
            <a:endParaRPr lang="de-DE" sz="1700" dirty="0" smtClean="0"/>
          </a:p>
          <a:p>
            <a:pPr>
              <a:lnSpc>
                <a:spcPct val="170000"/>
              </a:lnSpc>
            </a:pPr>
            <a:r>
              <a:rPr lang="de-DE" sz="3800" dirty="0" smtClean="0"/>
              <a:t>Nach </a:t>
            </a:r>
            <a:r>
              <a:rPr lang="de-DE" sz="3800" b="1" dirty="0"/>
              <a:t>Befassung der NÖ GBK </a:t>
            </a:r>
            <a:r>
              <a:rPr lang="de-DE" sz="3800" dirty="0" smtClean="0"/>
              <a:t>ist die gerichtliche </a:t>
            </a:r>
            <a:r>
              <a:rPr lang="de-DE" sz="3800" dirty="0"/>
              <a:t>Geltendmachung</a:t>
            </a:r>
            <a:r>
              <a:rPr lang="de-DE" sz="3800" dirty="0" smtClean="0"/>
              <a:t> von Schadenersatzansprüchen möglich</a:t>
            </a:r>
          </a:p>
          <a:p>
            <a:pPr>
              <a:lnSpc>
                <a:spcPct val="170000"/>
              </a:lnSpc>
            </a:pPr>
            <a:endParaRPr lang="de-DE" sz="2000" dirty="0"/>
          </a:p>
          <a:p>
            <a:pPr>
              <a:lnSpc>
                <a:spcPct val="170000"/>
              </a:lnSpc>
            </a:pPr>
            <a:r>
              <a:rPr lang="de-DE" sz="3800" b="1" dirty="0" smtClean="0"/>
              <a:t>Beweislastumkehr</a:t>
            </a:r>
            <a:r>
              <a:rPr lang="de-DE" sz="3800" b="1" dirty="0"/>
              <a:t>:</a:t>
            </a:r>
            <a:r>
              <a:rPr lang="de-DE" sz="3800" dirty="0"/>
              <a:t> wird eine Diskriminierung „glaubhaft gemacht“ so muss die beklagte Partei Beweis führen, dass keine Diskriminierung </a:t>
            </a:r>
            <a:r>
              <a:rPr lang="de-DE" sz="3800" dirty="0" smtClean="0"/>
              <a:t>stattfand</a:t>
            </a:r>
          </a:p>
          <a:p>
            <a:pPr>
              <a:lnSpc>
                <a:spcPct val="170000"/>
              </a:lnSpc>
            </a:pPr>
            <a:endParaRPr lang="de-AT" sz="1700" dirty="0"/>
          </a:p>
          <a:p>
            <a:pPr>
              <a:lnSpc>
                <a:spcPct val="170000"/>
              </a:lnSpc>
            </a:pPr>
            <a:r>
              <a:rPr lang="de-DE" sz="3800" b="1" dirty="0" smtClean="0"/>
              <a:t>Mindestschadenersatz</a:t>
            </a:r>
            <a:r>
              <a:rPr lang="de-DE" sz="3800" dirty="0" smtClean="0"/>
              <a:t> </a:t>
            </a:r>
            <a:r>
              <a:rPr lang="de-DE" sz="3800" dirty="0"/>
              <a:t>1.000 Euro. </a:t>
            </a:r>
            <a:endParaRPr lang="de-AT" sz="3800" dirty="0"/>
          </a:p>
          <a:p>
            <a:endParaRPr lang="de-DE" sz="3800" dirty="0" smtClean="0"/>
          </a:p>
          <a:p>
            <a:pPr marL="378900" lvl="4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de-DE" sz="21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143000" lvl="4" indent="0">
              <a:buNone/>
            </a:pPr>
            <a:endParaRPr lang="de-DE" sz="1900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15</a:t>
            </a:fld>
            <a:endParaRPr lang="de-AT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b="1" dirty="0" smtClean="0">
                <a:solidFill>
                  <a:schemeClr val="tx1"/>
                </a:solidFill>
                <a:effectLst/>
              </a:rPr>
              <a:t>NÖ GBG: </a:t>
            </a:r>
            <a:br>
              <a:rPr lang="de-DE" sz="3600" b="1" dirty="0" smtClean="0">
                <a:solidFill>
                  <a:schemeClr val="tx1"/>
                </a:solidFill>
                <a:effectLst/>
              </a:rPr>
            </a:br>
            <a:r>
              <a:rPr lang="de-DE" sz="3600" b="1" dirty="0" smtClean="0">
                <a:solidFill>
                  <a:schemeClr val="tx1"/>
                </a:solidFill>
                <a:effectLst/>
              </a:rPr>
              <a:t>Rechtsfolgen (sexueller) Belästigung</a:t>
            </a:r>
            <a:endParaRPr lang="de-AT" sz="36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Inhaltsplatzhalter 3" descr="Noe_GBB_L_full_yellow">
            <a:extLst>
              <a:ext uri="{FF2B5EF4-FFF2-40B4-BE49-F238E27FC236}">
                <a16:creationId xmlns:a16="http://schemas.microsoft.com/office/drawing/2014/main" id="{773216AA-90F9-E74D-A9AF-D2FC917F40CA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26" y="5629239"/>
            <a:ext cx="2616200" cy="858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88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Ermahnung (mündlich, schriftlich)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Vermerk in Personalakt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Versetzung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Disziplinarverfahren/-strafen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Suspendierung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Beendigung Dienstverhältnis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Strafanzeige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…..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16</a:t>
            </a:fld>
            <a:endParaRPr lang="de-AT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>
                <a:solidFill>
                  <a:schemeClr val="tx1"/>
                </a:solidFill>
                <a:effectLst/>
              </a:rPr>
              <a:t>Dienstrechtliche Folgen von (sexueller) Belästigung</a:t>
            </a:r>
            <a:endParaRPr lang="de-AT" sz="320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Inhaltsplatzhalter 3" descr="Noe_GBB_L_full_yellow">
            <a:extLst>
              <a:ext uri="{FF2B5EF4-FFF2-40B4-BE49-F238E27FC236}">
                <a16:creationId xmlns:a16="http://schemas.microsoft.com/office/drawing/2014/main" id="{773216AA-90F9-E74D-A9AF-D2FC917F40CA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26" y="5629239"/>
            <a:ext cx="2616200" cy="858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6888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17</a:t>
            </a:fld>
            <a:endParaRPr lang="de-AT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 smtClean="0">
                <a:solidFill>
                  <a:schemeClr val="tx1"/>
                </a:solidFill>
                <a:effectLst/>
              </a:rPr>
              <a:t>Sexuelle Belästigung im Strafrecht</a:t>
            </a:r>
            <a:endParaRPr lang="de-AT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39375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DE" sz="2000" dirty="0"/>
              <a:t>Das </a:t>
            </a:r>
            <a:r>
              <a:rPr lang="de-DE" sz="2000" b="1" dirty="0"/>
              <a:t>strafrechtliche Delikt </a:t>
            </a:r>
            <a:r>
              <a:rPr lang="de-DE" sz="2000" dirty="0"/>
              <a:t>der sexuellen Belästigung </a:t>
            </a:r>
            <a:r>
              <a:rPr lang="de-DE" sz="2000" dirty="0" smtClean="0"/>
              <a:t>(§ </a:t>
            </a:r>
            <a:r>
              <a:rPr lang="de-DE" sz="2000" dirty="0"/>
              <a:t>218 </a:t>
            </a:r>
            <a:r>
              <a:rPr lang="de-DE" sz="2000" dirty="0" smtClean="0"/>
              <a:t>StGB) </a:t>
            </a:r>
            <a:r>
              <a:rPr lang="de-DE" sz="2000" dirty="0"/>
              <a:t>erfordert bestimmte Formen von vorsätzlichem (sexuell </a:t>
            </a:r>
            <a:r>
              <a:rPr lang="de-DE" sz="2000" dirty="0" smtClean="0"/>
              <a:t>bewerteten) Körperkontakt:</a:t>
            </a:r>
          </a:p>
          <a:p>
            <a:pPr lvl="1">
              <a:lnSpc>
                <a:spcPct val="150000"/>
              </a:lnSpc>
            </a:pPr>
            <a:r>
              <a:rPr lang="de-DE" sz="1800" dirty="0" smtClean="0"/>
              <a:t>in Abs. </a:t>
            </a:r>
            <a:r>
              <a:rPr lang="de-DE" sz="1800" dirty="0"/>
              <a:t>1 eine „geschlechtliche Handlung“, </a:t>
            </a:r>
            <a:endParaRPr lang="de-DE" sz="1800" dirty="0" smtClean="0"/>
          </a:p>
          <a:p>
            <a:pPr lvl="1">
              <a:lnSpc>
                <a:spcPct val="150000"/>
              </a:lnSpc>
            </a:pPr>
            <a:r>
              <a:rPr lang="de-DE" sz="1800" dirty="0" smtClean="0"/>
              <a:t>in Abs. </a:t>
            </a:r>
            <a:r>
              <a:rPr lang="de-DE" sz="1800" dirty="0"/>
              <a:t>1a, dass </a:t>
            </a:r>
            <a:r>
              <a:rPr lang="de-DE" sz="1800" dirty="0" smtClean="0"/>
              <a:t>durch eine „intensive </a:t>
            </a:r>
            <a:r>
              <a:rPr lang="de-DE" sz="1800" dirty="0"/>
              <a:t>Berührung einer der Geschlechtssphäre zuzuordnenden </a:t>
            </a:r>
            <a:r>
              <a:rPr lang="de-DE" sz="1800" dirty="0" smtClean="0"/>
              <a:t>Körperstelle“ die Würde verletzt </a:t>
            </a:r>
            <a:r>
              <a:rPr lang="de-DE" sz="1800" dirty="0"/>
              <a:t>wird</a:t>
            </a:r>
            <a:r>
              <a:rPr lang="de-DE" sz="1600" dirty="0"/>
              <a:t>. </a:t>
            </a:r>
            <a:endParaRPr lang="de-DE" sz="1600" dirty="0" smtClean="0"/>
          </a:p>
          <a:p>
            <a:pPr>
              <a:lnSpc>
                <a:spcPct val="150000"/>
              </a:lnSpc>
            </a:pPr>
            <a:r>
              <a:rPr lang="de-DE" sz="2000" dirty="0" smtClean="0"/>
              <a:t>Verbale </a:t>
            </a:r>
            <a:r>
              <a:rPr lang="de-DE" sz="2000" dirty="0"/>
              <a:t>Äußerungen gelten nicht als Straftatbestand.</a:t>
            </a:r>
            <a:endParaRPr lang="de-AT" sz="2000" dirty="0"/>
          </a:p>
          <a:p>
            <a:endParaRPr lang="de-AT" sz="2400" dirty="0"/>
          </a:p>
        </p:txBody>
      </p:sp>
      <p:pic>
        <p:nvPicPr>
          <p:cNvPr id="6" name="Inhaltsplatzhalter 3" descr="Noe_GBB_L_full_yellow">
            <a:extLst>
              <a:ext uri="{FF2B5EF4-FFF2-40B4-BE49-F238E27FC236}">
                <a16:creationId xmlns:a16="http://schemas.microsoft.com/office/drawing/2014/main" id="{773216AA-90F9-E74D-A9AF-D2FC917F40CA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26" y="5629239"/>
            <a:ext cx="2616200" cy="858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671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18</a:t>
            </a:fld>
            <a:endParaRPr lang="de-AT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b="1" dirty="0" smtClean="0">
                <a:solidFill>
                  <a:schemeClr val="tx1"/>
                </a:solidFill>
                <a:effectLst/>
              </a:rPr>
              <a:t>Weitere strafrechtliche Delikte</a:t>
            </a:r>
            <a:br>
              <a:rPr lang="de-DE" sz="3600" b="1" dirty="0" smtClean="0">
                <a:solidFill>
                  <a:schemeClr val="tx1"/>
                </a:solidFill>
                <a:effectLst/>
              </a:rPr>
            </a:br>
            <a:r>
              <a:rPr lang="de-DE" sz="3600" dirty="0" smtClean="0">
                <a:solidFill>
                  <a:schemeClr val="tx1"/>
                </a:solidFill>
                <a:effectLst/>
              </a:rPr>
              <a:t>(Strafgesetzbuch)</a:t>
            </a:r>
            <a:endParaRPr lang="de-AT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467199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de-DE" sz="2000" b="1" dirty="0"/>
              <a:t>Strafrechtlich</a:t>
            </a:r>
            <a:r>
              <a:rPr lang="de-DE" sz="2000" dirty="0"/>
              <a:t> </a:t>
            </a:r>
            <a:r>
              <a:rPr lang="de-DE" sz="2000" dirty="0" smtClean="0"/>
              <a:t>relevant können auch folgende §§ sein:</a:t>
            </a:r>
          </a:p>
          <a:p>
            <a:pPr>
              <a:lnSpc>
                <a:spcPct val="150000"/>
              </a:lnSpc>
            </a:pPr>
            <a:r>
              <a:rPr lang="de-DE" sz="2000" b="1" dirty="0" smtClean="0"/>
              <a:t>§ 201 </a:t>
            </a:r>
            <a:r>
              <a:rPr lang="de-DE" sz="2000" b="1" dirty="0"/>
              <a:t>Vergewaltigung</a:t>
            </a:r>
            <a:endParaRPr lang="de-AT" sz="2000" b="1" dirty="0"/>
          </a:p>
          <a:p>
            <a:pPr lvl="0">
              <a:lnSpc>
                <a:spcPct val="150000"/>
              </a:lnSpc>
            </a:pPr>
            <a:r>
              <a:rPr lang="de-DE" sz="2000" b="1" dirty="0"/>
              <a:t>§ </a:t>
            </a:r>
            <a:r>
              <a:rPr lang="de-DE" sz="2000" b="1" dirty="0" smtClean="0"/>
              <a:t>202 </a:t>
            </a:r>
            <a:r>
              <a:rPr lang="de-DE" sz="2000" b="1" dirty="0"/>
              <a:t>Geschlechtliche Nötigung </a:t>
            </a:r>
            <a:r>
              <a:rPr lang="de-DE" sz="2000" dirty="0"/>
              <a:t>(u.a. intensive Berührung von Körperstellen, die Geschlechtssphäre angehören)</a:t>
            </a:r>
            <a:endParaRPr lang="de-AT" sz="2000" dirty="0"/>
          </a:p>
          <a:p>
            <a:pPr lvl="0">
              <a:lnSpc>
                <a:spcPct val="150000"/>
              </a:lnSpc>
            </a:pPr>
            <a:r>
              <a:rPr lang="de-DE" sz="2000" b="1" dirty="0"/>
              <a:t>§ </a:t>
            </a:r>
            <a:r>
              <a:rPr lang="de-DE" sz="2000" b="1" dirty="0" smtClean="0"/>
              <a:t>205 </a:t>
            </a:r>
            <a:r>
              <a:rPr lang="de-DE" sz="2000" b="1" dirty="0"/>
              <a:t>Sexueller Missbrauch </a:t>
            </a:r>
            <a:r>
              <a:rPr lang="de-DE" sz="2000" dirty="0"/>
              <a:t>einer wehrlosen oder psychisch beeinträchtigten Person</a:t>
            </a:r>
            <a:endParaRPr lang="de-AT" sz="2000" dirty="0"/>
          </a:p>
          <a:p>
            <a:pPr lvl="0">
              <a:lnSpc>
                <a:spcPct val="150000"/>
              </a:lnSpc>
            </a:pPr>
            <a:r>
              <a:rPr lang="de-DE" sz="2000" b="1" dirty="0"/>
              <a:t>§ </a:t>
            </a:r>
            <a:r>
              <a:rPr lang="de-DE" sz="2000" b="1" dirty="0" smtClean="0"/>
              <a:t>205a </a:t>
            </a:r>
            <a:r>
              <a:rPr lang="de-DE" sz="2000" b="1" dirty="0"/>
              <a:t>Verletzung der sexuellen Selbstbestimmung</a:t>
            </a:r>
            <a:r>
              <a:rPr lang="de-DE" sz="2000" dirty="0"/>
              <a:t> (unfreiwillig, </a:t>
            </a:r>
            <a:r>
              <a:rPr lang="de-DE" sz="2000" dirty="0" smtClean="0"/>
              <a:t>ohne </a:t>
            </a:r>
            <a:r>
              <a:rPr lang="de-DE" sz="2000" dirty="0"/>
              <a:t>G</a:t>
            </a:r>
            <a:r>
              <a:rPr lang="de-DE" sz="2000" dirty="0" smtClean="0"/>
              <a:t>ewalt, aber unter Ausnützung einer Zwangslage,…)</a:t>
            </a:r>
            <a:endParaRPr lang="de-AT" sz="2000" dirty="0"/>
          </a:p>
          <a:p>
            <a:pPr marL="109728" indent="0">
              <a:lnSpc>
                <a:spcPct val="150000"/>
              </a:lnSpc>
              <a:buNone/>
            </a:pPr>
            <a:endParaRPr lang="de-AT" sz="2000" dirty="0"/>
          </a:p>
        </p:txBody>
      </p:sp>
      <p:pic>
        <p:nvPicPr>
          <p:cNvPr id="6" name="Inhaltsplatzhalter 3" descr="Noe_GBB_L_full_yellow">
            <a:extLst>
              <a:ext uri="{FF2B5EF4-FFF2-40B4-BE49-F238E27FC236}">
                <a16:creationId xmlns:a16="http://schemas.microsoft.com/office/drawing/2014/main" id="{773216AA-90F9-E74D-A9AF-D2FC917F40CA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26" y="5629239"/>
            <a:ext cx="2616200" cy="858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51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/>
              <a:t>Explizite </a:t>
            </a:r>
            <a:r>
              <a:rPr lang="de-DE" b="1" dirty="0"/>
              <a:t>Pflicht zur Abstellung </a:t>
            </a:r>
            <a:r>
              <a:rPr lang="de-DE" dirty="0"/>
              <a:t>von </a:t>
            </a:r>
            <a:r>
              <a:rPr lang="de-DE" dirty="0" smtClean="0"/>
              <a:t>(sex.) Belästigung  </a:t>
            </a:r>
            <a:r>
              <a:rPr lang="de-DE" sz="1900" dirty="0" smtClean="0"/>
              <a:t>(§ 4 Abs.3 NÖ GBG)</a:t>
            </a:r>
          </a:p>
          <a:p>
            <a:endParaRPr lang="de-DE" sz="1900" dirty="0"/>
          </a:p>
          <a:p>
            <a:r>
              <a:rPr lang="de-DE" dirty="0"/>
              <a:t>Anspruch auf </a:t>
            </a:r>
            <a:r>
              <a:rPr lang="de-DE" b="1" dirty="0"/>
              <a:t>Schadenersatz </a:t>
            </a:r>
            <a:r>
              <a:rPr lang="de-DE" b="1" dirty="0" smtClean="0"/>
              <a:t>auch gegenüber </a:t>
            </a:r>
            <a:r>
              <a:rPr lang="de-DE" b="1" dirty="0"/>
              <a:t>Arbeitgeber </a:t>
            </a:r>
            <a:r>
              <a:rPr lang="de-DE" dirty="0"/>
              <a:t>bei </a:t>
            </a:r>
            <a:r>
              <a:rPr lang="de-DE" dirty="0" smtClean="0"/>
              <a:t>Verletzung seiner Pflicht zur Abstellung von (sex.) Belästigung	</a:t>
            </a:r>
            <a:r>
              <a:rPr lang="de-DE" sz="1900" dirty="0" smtClean="0"/>
              <a:t>(§ 6 NÖ GBG)</a:t>
            </a:r>
          </a:p>
          <a:p>
            <a:endParaRPr lang="de-DE" sz="1900" dirty="0"/>
          </a:p>
          <a:p>
            <a:r>
              <a:rPr lang="de-DE" b="1" dirty="0" smtClean="0"/>
              <a:t>Wahrnehmung von allgemeinen Fürsorgepflichten des Arbeitgebers</a:t>
            </a:r>
            <a:endParaRPr lang="de-DE" b="1" dirty="0"/>
          </a:p>
          <a:p>
            <a:pPr marL="109728" indent="0">
              <a:buNone/>
            </a:pPr>
            <a:r>
              <a:rPr lang="de-DE" dirty="0"/>
              <a:t> </a:t>
            </a:r>
          </a:p>
          <a:p>
            <a:r>
              <a:rPr lang="de-DE" b="1" dirty="0" smtClean="0"/>
              <a:t>Unternehmenskultur: </a:t>
            </a:r>
            <a:r>
              <a:rPr lang="de-DE" dirty="0" smtClean="0"/>
              <a:t>Klarstellung/Nicht-Duldung  </a:t>
            </a:r>
            <a:r>
              <a:rPr lang="de-DE" dirty="0"/>
              <a:t>von </a:t>
            </a:r>
            <a:r>
              <a:rPr lang="de-DE" dirty="0" smtClean="0"/>
              <a:t>Diskriminierung</a:t>
            </a:r>
            <a:endParaRPr lang="de-DE" dirty="0"/>
          </a:p>
          <a:p>
            <a:pPr lvl="1"/>
            <a:r>
              <a:rPr lang="de-DE" sz="2600" dirty="0"/>
              <a:t>Vorbildwirkung von Vorgesetzten</a:t>
            </a:r>
          </a:p>
          <a:p>
            <a:pPr lvl="1"/>
            <a:r>
              <a:rPr lang="de-DE" sz="2600" dirty="0"/>
              <a:t>Bekanntmachung von Ansprechpersonen in Diskriminierungsfällen</a:t>
            </a:r>
          </a:p>
          <a:p>
            <a:pPr lvl="1"/>
            <a:r>
              <a:rPr lang="de-DE" sz="2600" dirty="0"/>
              <a:t>Beendigung von Diskriminierung</a:t>
            </a:r>
          </a:p>
          <a:p>
            <a:pPr lvl="1"/>
            <a:r>
              <a:rPr lang="de-DE" sz="2600" dirty="0"/>
              <a:t>Sanktionierung von Diskriminierung</a:t>
            </a:r>
          </a:p>
          <a:p>
            <a:pPr lvl="1"/>
            <a:r>
              <a:rPr lang="de-DE" sz="2600" dirty="0"/>
              <a:t>Unterstützung der Diskriminierungsopfer </a:t>
            </a:r>
          </a:p>
          <a:p>
            <a:endParaRPr lang="de-DE" dirty="0"/>
          </a:p>
          <a:p>
            <a:r>
              <a:rPr lang="de-DE" b="1" dirty="0"/>
              <a:t>Unterstützend für diskriminierungsfreie </a:t>
            </a:r>
            <a:r>
              <a:rPr lang="de-DE" b="1" dirty="0" smtClean="0"/>
              <a:t>Kultur sind u.a</a:t>
            </a:r>
            <a:r>
              <a:rPr lang="de-DE" b="1" dirty="0"/>
              <a:t>.</a:t>
            </a:r>
          </a:p>
          <a:p>
            <a:pPr lvl="1"/>
            <a:r>
              <a:rPr lang="de-DE" sz="2600" dirty="0"/>
              <a:t>Konsequentes Handeln in Diskriminierungsfällen </a:t>
            </a:r>
          </a:p>
          <a:p>
            <a:pPr lvl="1"/>
            <a:r>
              <a:rPr lang="de-DE" sz="2600" dirty="0"/>
              <a:t>Ausformulierung klarer Ziele und Verantwortlichkeiten </a:t>
            </a:r>
          </a:p>
          <a:p>
            <a:pPr lvl="1"/>
            <a:r>
              <a:rPr lang="de-DE" sz="2600" dirty="0"/>
              <a:t>regelmäßige </a:t>
            </a:r>
            <a:r>
              <a:rPr lang="de-DE" sz="2600" dirty="0" err="1"/>
              <a:t>MitarbeiterInnengespräche</a:t>
            </a:r>
            <a:r>
              <a:rPr lang="de-DE" sz="2600" dirty="0"/>
              <a:t>, …</a:t>
            </a:r>
          </a:p>
          <a:p>
            <a:endParaRPr lang="de-AT" sz="26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19</a:t>
            </a:fld>
            <a:endParaRPr lang="de-AT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000" dirty="0" smtClean="0"/>
              <a:t/>
            </a:r>
            <a:br>
              <a:rPr lang="de-DE" sz="3000" dirty="0" smtClean="0"/>
            </a:br>
            <a:r>
              <a:rPr lang="de-DE" sz="3600" dirty="0">
                <a:solidFill>
                  <a:schemeClr val="tx1"/>
                </a:solidFill>
                <a:effectLst/>
              </a:rPr>
              <a:t>Aufgaben von Führungskräften</a:t>
            </a:r>
            <a:br>
              <a:rPr lang="de-DE" sz="3600" dirty="0">
                <a:solidFill>
                  <a:schemeClr val="tx1"/>
                </a:solidFill>
                <a:effectLst/>
              </a:rPr>
            </a:br>
            <a:r>
              <a:rPr lang="de-DE" sz="3600" dirty="0">
                <a:solidFill>
                  <a:schemeClr val="tx1"/>
                </a:solidFill>
                <a:effectLst/>
              </a:rPr>
              <a:t>im Fall von (sexuellen) Belästigungen</a:t>
            </a:r>
            <a:r>
              <a:rPr lang="de-DE" sz="3000" dirty="0" smtClean="0"/>
              <a:t/>
            </a:r>
            <a:br>
              <a:rPr lang="de-DE" sz="3000" dirty="0" smtClean="0"/>
            </a:br>
            <a:endParaRPr lang="de-AT" sz="3000" dirty="0"/>
          </a:p>
        </p:txBody>
      </p:sp>
      <p:pic>
        <p:nvPicPr>
          <p:cNvPr id="6" name="Inhaltsplatzhalter 3" descr="Noe_GBB_L_full_yellow">
            <a:extLst>
              <a:ext uri="{FF2B5EF4-FFF2-40B4-BE49-F238E27FC236}">
                <a16:creationId xmlns:a16="http://schemas.microsoft.com/office/drawing/2014/main" id="{773216AA-90F9-E74D-A9AF-D2FC917F40CA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26" y="5629239"/>
            <a:ext cx="2616200" cy="858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39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0" y="1752601"/>
            <a:ext cx="8610600" cy="3886200"/>
          </a:xfrm>
        </p:spPr>
        <p:txBody>
          <a:bodyPr>
            <a:normAutofit fontScale="92500"/>
          </a:bodyPr>
          <a:lstStyle/>
          <a:p>
            <a:endParaRPr lang="de-DE" sz="800" dirty="0" smtClean="0"/>
          </a:p>
          <a:p>
            <a:pPr>
              <a:lnSpc>
                <a:spcPct val="200000"/>
              </a:lnSpc>
            </a:pPr>
            <a:r>
              <a:rPr lang="de-DE" dirty="0" smtClean="0"/>
              <a:t>Ombudsstelle für Musikschulbeschwerden</a:t>
            </a:r>
            <a:endParaRPr lang="de-AT" dirty="0" smtClean="0"/>
          </a:p>
          <a:p>
            <a:pPr>
              <a:lnSpc>
                <a:spcPct val="200000"/>
              </a:lnSpc>
            </a:pPr>
            <a:r>
              <a:rPr lang="de-AT" dirty="0" smtClean="0"/>
              <a:t>NÖ Gleichbehandlungsgesetz </a:t>
            </a:r>
            <a:r>
              <a:rPr lang="de-AT" sz="2400" dirty="0" smtClean="0"/>
              <a:t>(NÖ GBG)</a:t>
            </a:r>
            <a:endParaRPr lang="de-AT" sz="2400" dirty="0" smtClean="0"/>
          </a:p>
          <a:p>
            <a:pPr>
              <a:lnSpc>
                <a:spcPct val="200000"/>
              </a:lnSpc>
            </a:pPr>
            <a:r>
              <a:rPr lang="de-DE" dirty="0" smtClean="0"/>
              <a:t>NÖ Antidiskriminierungsgesetz </a:t>
            </a:r>
            <a:r>
              <a:rPr lang="de-DE" dirty="0" smtClean="0"/>
              <a:t>2017 </a:t>
            </a:r>
            <a:r>
              <a:rPr lang="de-DE" sz="2400" dirty="0" smtClean="0"/>
              <a:t>(NÖ ADG 2017)</a:t>
            </a:r>
            <a:endParaRPr lang="de-AT" sz="2400" dirty="0" smtClean="0"/>
          </a:p>
          <a:p>
            <a:pPr>
              <a:lnSpc>
                <a:spcPct val="200000"/>
              </a:lnSpc>
            </a:pPr>
            <a:r>
              <a:rPr lang="de-DE" dirty="0" smtClean="0"/>
              <a:t>Schwerpunkt (sexuelle) Belästigung</a:t>
            </a:r>
          </a:p>
          <a:p>
            <a:endParaRPr lang="de-DE" sz="800" dirty="0" smtClean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F7795-0154-44FB-9719-35FBE15D8420}" type="slidenum">
              <a:rPr lang="de-AT" smtClean="0"/>
              <a:pPr>
                <a:defRPr/>
              </a:pPr>
              <a:t>2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b="1" dirty="0">
                <a:solidFill>
                  <a:schemeClr val="tx1"/>
                </a:solidFill>
                <a:effectLst/>
              </a:rPr>
              <a:t>Übersicht</a:t>
            </a:r>
            <a:endParaRPr lang="de-DE" sz="36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Inhaltsplatzhalter 3" descr="Noe_GBB_L_full_yellow">
            <a:extLst>
              <a:ext uri="{FF2B5EF4-FFF2-40B4-BE49-F238E27FC236}">
                <a16:creationId xmlns:a16="http://schemas.microsoft.com/office/drawing/2014/main" id="{773216AA-90F9-E74D-A9AF-D2FC917F40CA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26" y="5629239"/>
            <a:ext cx="2616200" cy="858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439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Clr>
                <a:srgbClr val="F0AD00"/>
              </a:buClr>
              <a:buNone/>
            </a:pPr>
            <a:r>
              <a:rPr lang="de-AT" sz="2400" dirty="0">
                <a:solidFill>
                  <a:prstClr val="black"/>
                </a:solidFill>
                <a:sym typeface="Wingdings"/>
              </a:rPr>
              <a:t>	</a:t>
            </a:r>
            <a:r>
              <a:rPr lang="de-AT" sz="2400" dirty="0">
                <a:solidFill>
                  <a:prstClr val="black"/>
                </a:solidFill>
              </a:rPr>
              <a:t>3109 St. Pölten, Tor zum Landhaus</a:t>
            </a:r>
          </a:p>
          <a:p>
            <a:pPr marL="109728" lvl="0" indent="0">
              <a:buClr>
                <a:srgbClr val="F0AD00"/>
              </a:buClr>
              <a:buNone/>
            </a:pPr>
            <a:r>
              <a:rPr lang="de-AT" sz="2400" dirty="0">
                <a:solidFill>
                  <a:prstClr val="black"/>
                </a:solidFill>
              </a:rPr>
              <a:t>	Rennbahnstraße 29, Stiege B</a:t>
            </a:r>
          </a:p>
          <a:p>
            <a:pPr marL="109728" lvl="0" indent="0">
              <a:buClr>
                <a:srgbClr val="F0AD00"/>
              </a:buClr>
              <a:buNone/>
            </a:pPr>
            <a:endParaRPr lang="de-AT" sz="24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F0AD00"/>
              </a:buClr>
              <a:buNone/>
            </a:pPr>
            <a:r>
              <a:rPr lang="de-AT" sz="2400" dirty="0">
                <a:solidFill>
                  <a:prstClr val="black"/>
                </a:solidFill>
                <a:sym typeface="Wingdings"/>
              </a:rPr>
              <a:t>	</a:t>
            </a:r>
            <a:r>
              <a:rPr lang="de-AT" sz="2400" dirty="0">
                <a:solidFill>
                  <a:prstClr val="black"/>
                </a:solidFill>
              </a:rPr>
              <a:t>02742 – 9005 DW 16212</a:t>
            </a:r>
          </a:p>
          <a:p>
            <a:pPr marL="109728" lvl="0" indent="0">
              <a:buClr>
                <a:srgbClr val="F0AD00"/>
              </a:buClr>
              <a:buNone/>
            </a:pPr>
            <a:r>
              <a:rPr lang="de-AT" sz="2400" dirty="0">
                <a:solidFill>
                  <a:prstClr val="black"/>
                </a:solidFill>
                <a:sym typeface="Wingdings"/>
              </a:rPr>
              <a:t>	</a:t>
            </a:r>
            <a:r>
              <a:rPr lang="de-AT" sz="2400" dirty="0">
                <a:solidFill>
                  <a:prstClr val="black"/>
                </a:solidFill>
              </a:rPr>
              <a:t>02742 – 9005 Fax 16279</a:t>
            </a:r>
          </a:p>
          <a:p>
            <a:pPr marL="109728" lvl="0" indent="0">
              <a:buClr>
                <a:srgbClr val="F0AD00"/>
              </a:buClr>
              <a:buNone/>
            </a:pPr>
            <a:endParaRPr lang="de-AT" sz="24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F0AD00"/>
              </a:buClr>
              <a:buNone/>
            </a:pPr>
            <a:r>
              <a:rPr lang="de-AT" sz="2400" dirty="0">
                <a:solidFill>
                  <a:prstClr val="black"/>
                </a:solidFill>
                <a:sym typeface="Wingdings"/>
              </a:rPr>
              <a:t>	</a:t>
            </a:r>
            <a:r>
              <a:rPr lang="de-AT" sz="2400" u="sng" dirty="0">
                <a:solidFill>
                  <a:srgbClr val="FF6600"/>
                </a:solidFill>
                <a:sym typeface="Wingdings"/>
              </a:rPr>
              <a:t>post.gbb@noel.gv.at</a:t>
            </a:r>
          </a:p>
          <a:p>
            <a:pPr marL="109728" lvl="0" indent="0">
              <a:buClr>
                <a:srgbClr val="F0AD00"/>
              </a:buClr>
              <a:buNone/>
            </a:pPr>
            <a:r>
              <a:rPr lang="de-AT" sz="2400" dirty="0">
                <a:solidFill>
                  <a:srgbClr val="FF6600"/>
                </a:solidFill>
                <a:sym typeface="Wingdings"/>
              </a:rPr>
              <a:t>	</a:t>
            </a:r>
            <a:r>
              <a:rPr lang="de-AT" sz="2400" u="sng" dirty="0">
                <a:solidFill>
                  <a:srgbClr val="FF6600"/>
                </a:solidFill>
                <a:sym typeface="Wingdings"/>
              </a:rPr>
              <a:t>www.noel.gv.at/gleichbehandlung</a:t>
            </a:r>
          </a:p>
          <a:p>
            <a:pPr marL="109728" lvl="0" indent="0">
              <a:buClr>
                <a:srgbClr val="F0AD00"/>
              </a:buClr>
              <a:buNone/>
            </a:pPr>
            <a:endParaRPr lang="de-AT" dirty="0">
              <a:solidFill>
                <a:prstClr val="black"/>
              </a:solidFill>
            </a:endParaRPr>
          </a:p>
          <a:p>
            <a:pPr marL="109728" lvl="0" indent="0" algn="ctr">
              <a:buClr>
                <a:srgbClr val="F0AD00"/>
              </a:buClr>
              <a:buNone/>
            </a:pPr>
            <a:r>
              <a:rPr lang="de-AT" sz="2800" b="1" dirty="0">
                <a:solidFill>
                  <a:prstClr val="black"/>
                </a:solidFill>
              </a:rPr>
              <a:t>D A N K E   für Ihre Aufmerksamkeit!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20</a:t>
            </a:fld>
            <a:endParaRPr lang="de-AT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dirty="0">
                <a:solidFill>
                  <a:schemeClr val="tx1"/>
                </a:solidFill>
                <a:effectLst/>
              </a:rPr>
              <a:t>Kontaktdaten</a:t>
            </a:r>
            <a:r>
              <a:rPr lang="de-AT" dirty="0">
                <a:solidFill>
                  <a:schemeClr val="tx1"/>
                </a:solidFill>
                <a:effectLst/>
              </a:rPr>
              <a:t> – </a:t>
            </a:r>
            <a:r>
              <a:rPr lang="de-AT" sz="3600" dirty="0" smtClean="0">
                <a:solidFill>
                  <a:schemeClr val="tx1"/>
                </a:solidFill>
                <a:effectLst/>
              </a:rPr>
              <a:t>NÖ GBB</a:t>
            </a:r>
            <a:endParaRPr lang="de-AT" sz="360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Inhaltsplatzhalter 3" descr="Noe_GBB_L_full_yellow">
            <a:extLst>
              <a:ext uri="{FF2B5EF4-FFF2-40B4-BE49-F238E27FC236}">
                <a16:creationId xmlns:a16="http://schemas.microsoft.com/office/drawing/2014/main" id="{773216AA-90F9-E74D-A9AF-D2FC917F40CA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349" y="5731900"/>
            <a:ext cx="2616200" cy="858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3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657600"/>
          </a:xfrm>
        </p:spPr>
        <p:txBody>
          <a:bodyPr>
            <a:normAutofit/>
          </a:bodyPr>
          <a:lstStyle/>
          <a:p>
            <a:pPr marL="342900" indent="-342900">
              <a:defRPr/>
            </a:pPr>
            <a:r>
              <a:rPr lang="de-DE" sz="2200" b="1" dirty="0" smtClean="0"/>
              <a:t>Wo ist die Stelle angesiedelt?</a:t>
            </a:r>
            <a:endParaRPr lang="de-AT" sz="2200" b="1" dirty="0"/>
          </a:p>
          <a:p>
            <a:pPr marL="256032" lvl="1" indent="0">
              <a:buNone/>
              <a:defRPr/>
            </a:pPr>
            <a:r>
              <a:rPr lang="de-AT" sz="1800" dirty="0">
                <a:solidFill>
                  <a:srgbClr val="000000"/>
                </a:solidFill>
              </a:rPr>
              <a:t> </a:t>
            </a:r>
            <a:r>
              <a:rPr lang="de-AT" sz="1800" dirty="0" smtClean="0">
                <a:solidFill>
                  <a:srgbClr val="000000"/>
                </a:solidFill>
              </a:rPr>
              <a:t>   Bei </a:t>
            </a:r>
            <a:r>
              <a:rPr lang="de-AT" sz="1800" dirty="0">
                <a:solidFill>
                  <a:srgbClr val="000000"/>
                </a:solidFill>
              </a:rPr>
              <a:t>der </a:t>
            </a:r>
            <a:r>
              <a:rPr lang="de-AT" sz="1800" b="1" dirty="0">
                <a:solidFill>
                  <a:srgbClr val="000000"/>
                </a:solidFill>
              </a:rPr>
              <a:t>NÖ Gleichbehandlungsbeauftragten </a:t>
            </a:r>
            <a:r>
              <a:rPr lang="de-AT" sz="1800" b="1" dirty="0" smtClean="0">
                <a:solidFill>
                  <a:srgbClr val="000000"/>
                </a:solidFill>
              </a:rPr>
              <a:t>(NÖ GBB) </a:t>
            </a:r>
            <a:r>
              <a:rPr lang="de-AT" sz="1800" dirty="0" smtClean="0">
                <a:solidFill>
                  <a:srgbClr val="000000"/>
                </a:solidFill>
              </a:rPr>
              <a:t>seit   	Dezember 2022 </a:t>
            </a:r>
            <a:endParaRPr lang="de-AT" sz="1800" dirty="0" smtClean="0">
              <a:solidFill>
                <a:srgbClr val="000000"/>
              </a:solidFill>
            </a:endParaRPr>
          </a:p>
          <a:p>
            <a:pPr marL="598932" lvl="1" indent="-342900">
              <a:defRPr/>
            </a:pPr>
            <a:endParaRPr lang="de-AT" sz="1800" dirty="0" smtClean="0">
              <a:solidFill>
                <a:srgbClr val="000000"/>
              </a:solidFill>
            </a:endParaRPr>
          </a:p>
          <a:p>
            <a:pPr marL="342900" indent="-342900">
              <a:defRPr/>
            </a:pPr>
            <a:r>
              <a:rPr lang="de-DE" sz="2200" b="1" dirty="0" smtClean="0">
                <a:solidFill>
                  <a:srgbClr val="000000"/>
                </a:solidFill>
              </a:rPr>
              <a:t>Wer kann sich beschweren?</a:t>
            </a:r>
          </a:p>
          <a:p>
            <a:pPr marL="256032" lvl="1" indent="0">
              <a:buNone/>
              <a:defRPr/>
            </a:pPr>
            <a:r>
              <a:rPr lang="de-DE" sz="1800" dirty="0" smtClean="0">
                <a:solidFill>
                  <a:srgbClr val="000000"/>
                </a:solidFill>
              </a:rPr>
              <a:t>    Musikschullehrpersonal, </a:t>
            </a:r>
            <a:r>
              <a:rPr lang="de-DE" sz="1800" dirty="0" err="1" smtClean="0">
                <a:solidFill>
                  <a:srgbClr val="000000"/>
                </a:solidFill>
              </a:rPr>
              <a:t>SchülerInnen</a:t>
            </a:r>
            <a:r>
              <a:rPr lang="de-DE" sz="1800" dirty="0" smtClean="0">
                <a:solidFill>
                  <a:srgbClr val="000000"/>
                </a:solidFill>
              </a:rPr>
              <a:t> bzw. deren Eltern</a:t>
            </a:r>
          </a:p>
          <a:p>
            <a:pPr marL="598932" lvl="1" indent="-342900">
              <a:defRPr/>
            </a:pPr>
            <a:endParaRPr lang="de-DE" sz="1800" dirty="0" smtClean="0">
              <a:solidFill>
                <a:srgbClr val="000000"/>
              </a:solidFill>
            </a:endParaRPr>
          </a:p>
          <a:p>
            <a:pPr marL="342900" lvl="1" indent="-342900">
              <a:spcBef>
                <a:spcPts val="400"/>
              </a:spcBef>
              <a:buSzPct val="68000"/>
              <a:buFont typeface="Wingdings 3"/>
              <a:buChar char=""/>
              <a:defRPr/>
            </a:pPr>
            <a:r>
              <a:rPr lang="de-DE" sz="2200" b="1" dirty="0">
                <a:solidFill>
                  <a:srgbClr val="000000"/>
                </a:solidFill>
              </a:rPr>
              <a:t>Was kann gemeldet werden?</a:t>
            </a:r>
          </a:p>
          <a:p>
            <a:pPr marL="256032" lvl="1" indent="0">
              <a:buNone/>
              <a:defRPr/>
            </a:pPr>
            <a:r>
              <a:rPr lang="de-DE" sz="1800" dirty="0">
                <a:solidFill>
                  <a:srgbClr val="000000"/>
                </a:solidFill>
              </a:rPr>
              <a:t> </a:t>
            </a:r>
            <a:r>
              <a:rPr lang="de-DE" sz="1800" dirty="0" smtClean="0">
                <a:solidFill>
                  <a:srgbClr val="000000"/>
                </a:solidFill>
              </a:rPr>
              <a:t>   Wahrnehmungen über Missstände in einer NÖ Musikschule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F7795-0154-44FB-9719-35FBE15D8420}" type="slidenum">
              <a:rPr lang="de-AT" smtClean="0"/>
              <a:pPr>
                <a:defRPr/>
              </a:pPr>
              <a:t>3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sz="500" b="1" dirty="0"/>
              <a:t/>
            </a:r>
            <a:br>
              <a:rPr lang="de-AT" sz="500" b="1" dirty="0"/>
            </a:br>
            <a:r>
              <a:rPr lang="de-AT" sz="500" dirty="0"/>
              <a:t/>
            </a:r>
            <a:br>
              <a:rPr lang="de-AT" sz="500" dirty="0"/>
            </a:br>
            <a:r>
              <a:rPr lang="de-AT" sz="500" dirty="0"/>
              <a:t/>
            </a:r>
            <a:br>
              <a:rPr lang="de-AT" sz="500" dirty="0"/>
            </a:br>
            <a:r>
              <a:rPr lang="de-AT" sz="500" dirty="0"/>
              <a:t/>
            </a:r>
            <a:br>
              <a:rPr lang="de-AT" sz="500" dirty="0"/>
            </a:br>
            <a:r>
              <a:rPr lang="de-AT" sz="500" dirty="0"/>
              <a:t/>
            </a:r>
            <a:br>
              <a:rPr lang="de-AT" sz="500" dirty="0"/>
            </a:br>
            <a:r>
              <a:rPr lang="de-AT" sz="3200" b="1" dirty="0" smtClean="0">
                <a:solidFill>
                  <a:schemeClr val="tx1"/>
                </a:solidFill>
                <a:effectLst/>
              </a:rPr>
              <a:t>Ombudsstelle für Musikschulbeschwerden</a:t>
            </a:r>
            <a:endParaRPr lang="de-DE" sz="40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Inhaltsplatzhalter 3" descr="Noe_GBB_L_full_yellow">
            <a:extLst>
              <a:ext uri="{FF2B5EF4-FFF2-40B4-BE49-F238E27FC236}">
                <a16:creationId xmlns:a16="http://schemas.microsoft.com/office/drawing/2014/main" id="{773216AA-90F9-E74D-A9AF-D2FC917F40CA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26" y="5629239"/>
            <a:ext cx="2616200" cy="858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788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8607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defRPr/>
            </a:pPr>
            <a:r>
              <a:rPr lang="de-DE" sz="2200" b="1" dirty="0" smtClean="0">
                <a:solidFill>
                  <a:srgbClr val="000000"/>
                </a:solidFill>
              </a:rPr>
              <a:t>Vorgangsweise</a:t>
            </a:r>
          </a:p>
          <a:p>
            <a:pPr marL="598932" lvl="1" indent="-342900">
              <a:defRPr/>
            </a:pPr>
            <a:r>
              <a:rPr lang="de-DE" sz="1800" dirty="0" smtClean="0">
                <a:solidFill>
                  <a:srgbClr val="000000"/>
                </a:solidFill>
              </a:rPr>
              <a:t>Absolut vertrauliche Behandlung - keine Weitergabe von persönlichen Daten, wenn nicht gewünscht</a:t>
            </a:r>
          </a:p>
          <a:p>
            <a:pPr marL="598932" lvl="1" indent="-342900">
              <a:defRPr/>
            </a:pPr>
            <a:r>
              <a:rPr lang="de-DE" sz="1800" dirty="0" smtClean="0">
                <a:solidFill>
                  <a:srgbClr val="000000"/>
                </a:solidFill>
              </a:rPr>
              <a:t>Beschwerden werden anonymisiert und an zuständige Stellen weitergegeben </a:t>
            </a:r>
          </a:p>
          <a:p>
            <a:pPr marL="598932" lvl="1" indent="-342900">
              <a:defRPr/>
            </a:pPr>
            <a:r>
              <a:rPr lang="de-DE" sz="1800" dirty="0" smtClean="0">
                <a:solidFill>
                  <a:srgbClr val="000000"/>
                </a:solidFill>
              </a:rPr>
              <a:t>Diskriminierungen nach dem NÖ GBG/NÖ ADG 2017 können von der NÖ GBB nach Zustimmung der </a:t>
            </a:r>
            <a:r>
              <a:rPr lang="de-DE" sz="1800" dirty="0" err="1" smtClean="0">
                <a:solidFill>
                  <a:srgbClr val="000000"/>
                </a:solidFill>
              </a:rPr>
              <a:t>BeschwerdeführerInnen</a:t>
            </a:r>
            <a:r>
              <a:rPr lang="de-DE" sz="1800" dirty="0" smtClean="0">
                <a:solidFill>
                  <a:srgbClr val="000000"/>
                </a:solidFill>
              </a:rPr>
              <a:t> aufgegriffen werden</a:t>
            </a:r>
          </a:p>
          <a:p>
            <a:pPr marL="598932" lvl="1" indent="-342900">
              <a:defRPr/>
            </a:pPr>
            <a:endParaRPr lang="de-DE" sz="1800" dirty="0" smtClean="0">
              <a:solidFill>
                <a:srgbClr val="000000"/>
              </a:solidFill>
            </a:endParaRPr>
          </a:p>
          <a:p>
            <a:pPr marL="342900" indent="-342900">
              <a:defRPr/>
            </a:pPr>
            <a:r>
              <a:rPr lang="de-DE" sz="2200" b="1" dirty="0" smtClean="0">
                <a:solidFill>
                  <a:srgbClr val="000000"/>
                </a:solidFill>
              </a:rPr>
              <a:t>Beschwerdethemen</a:t>
            </a:r>
          </a:p>
          <a:p>
            <a:pPr marL="598932" lvl="1" indent="-342900">
              <a:defRPr/>
            </a:pPr>
            <a:r>
              <a:rPr lang="de-DE" sz="1800" dirty="0" smtClean="0">
                <a:solidFill>
                  <a:srgbClr val="000000"/>
                </a:solidFill>
              </a:rPr>
              <a:t>(sexuelle) Belästigungen</a:t>
            </a:r>
          </a:p>
          <a:p>
            <a:pPr marL="598932" lvl="1" indent="-342900">
              <a:defRPr/>
            </a:pPr>
            <a:r>
              <a:rPr lang="de-DE" sz="1800" dirty="0" smtClean="0">
                <a:solidFill>
                  <a:srgbClr val="000000"/>
                </a:solidFill>
              </a:rPr>
              <a:t>Dienstrechtliche Angelegenheiten: keine schriftlichen Dienstverträge, willkürliche Stundenvergabe/-kürzungen, …</a:t>
            </a:r>
          </a:p>
          <a:p>
            <a:pPr marL="598932" lvl="1" indent="-342900">
              <a:defRPr/>
            </a:pPr>
            <a:r>
              <a:rPr lang="de-DE" sz="1800" dirty="0" smtClean="0">
                <a:solidFill>
                  <a:srgbClr val="000000"/>
                </a:solidFill>
              </a:rPr>
              <a:t>Machtmissbrauch: Mobbing, </a:t>
            </a:r>
            <a:r>
              <a:rPr lang="de-DE" sz="1800" dirty="0" err="1" smtClean="0">
                <a:solidFill>
                  <a:srgbClr val="000000"/>
                </a:solidFill>
              </a:rPr>
              <a:t>Bossing</a:t>
            </a:r>
            <a:r>
              <a:rPr lang="de-DE" sz="1800" dirty="0" smtClean="0">
                <a:solidFill>
                  <a:srgbClr val="000000"/>
                </a:solidFill>
              </a:rPr>
              <a:t>, autoritärer Führungsstil, Beschimpfungen, Drohungen…</a:t>
            </a:r>
            <a:r>
              <a:rPr lang="de-AT" sz="2000" dirty="0" smtClean="0"/>
              <a:t> </a:t>
            </a:r>
          </a:p>
          <a:p>
            <a:pPr marL="598932" lvl="1" indent="-342900">
              <a:defRPr/>
            </a:pPr>
            <a:r>
              <a:rPr lang="de-DE" sz="1800" dirty="0" smtClean="0"/>
              <a:t>Mangelnde Kommunikation</a:t>
            </a:r>
            <a:endParaRPr lang="de-AT" sz="1800" dirty="0" smtClean="0"/>
          </a:p>
          <a:p>
            <a:pPr marL="598932" lvl="1" indent="-342900">
              <a:defRPr/>
            </a:pPr>
            <a:r>
              <a:rPr lang="de-AT" sz="1800" dirty="0" smtClean="0"/>
              <a:t>Intransparente Fördermittelvergabe</a:t>
            </a:r>
          </a:p>
          <a:p>
            <a:pPr marL="598932" lvl="1" indent="-342900">
              <a:defRPr/>
            </a:pPr>
            <a:r>
              <a:rPr lang="de-AT" sz="1800" dirty="0" smtClean="0"/>
              <a:t>Hohe Fluktuation an </a:t>
            </a:r>
            <a:r>
              <a:rPr lang="de-AT" sz="1800" dirty="0" err="1" smtClean="0"/>
              <a:t>LehrerInnen</a:t>
            </a:r>
            <a:r>
              <a:rPr lang="de-AT" sz="1800" dirty="0" smtClean="0"/>
              <a:t>   </a:t>
            </a:r>
            <a:r>
              <a:rPr lang="de-AT" sz="2000" dirty="0" smtClean="0"/>
              <a:t> </a:t>
            </a:r>
            <a:endParaRPr lang="de-AT" sz="1200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F7795-0154-44FB-9719-35FBE15D8420}" type="slidenum">
              <a:rPr lang="de-AT" smtClean="0"/>
              <a:pPr>
                <a:defRPr/>
              </a:pPr>
              <a:t>4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sz="500" b="1" dirty="0"/>
              <a:t/>
            </a:r>
            <a:br>
              <a:rPr lang="de-AT" sz="500" b="1" dirty="0"/>
            </a:br>
            <a:r>
              <a:rPr lang="de-AT" sz="500" dirty="0"/>
              <a:t/>
            </a:r>
            <a:br>
              <a:rPr lang="de-AT" sz="500" dirty="0"/>
            </a:br>
            <a:r>
              <a:rPr lang="de-AT" sz="500" dirty="0"/>
              <a:t/>
            </a:r>
            <a:br>
              <a:rPr lang="de-AT" sz="500" dirty="0"/>
            </a:br>
            <a:r>
              <a:rPr lang="de-AT" sz="500" dirty="0"/>
              <a:t/>
            </a:r>
            <a:br>
              <a:rPr lang="de-AT" sz="500" dirty="0"/>
            </a:br>
            <a:r>
              <a:rPr lang="de-AT" sz="500" dirty="0"/>
              <a:t/>
            </a:r>
            <a:br>
              <a:rPr lang="de-AT" sz="500" dirty="0"/>
            </a:br>
            <a:r>
              <a:rPr lang="de-AT" sz="3200" b="1" dirty="0" smtClean="0">
                <a:solidFill>
                  <a:schemeClr val="tx1"/>
                </a:solidFill>
                <a:effectLst/>
              </a:rPr>
              <a:t>Ombudsstelle für Musikschulbeschwerden</a:t>
            </a:r>
            <a:endParaRPr lang="de-DE" sz="40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Inhaltsplatzhalter 3" descr="Noe_GBB_L_full_yellow">
            <a:extLst>
              <a:ext uri="{FF2B5EF4-FFF2-40B4-BE49-F238E27FC236}">
                <a16:creationId xmlns:a16="http://schemas.microsoft.com/office/drawing/2014/main" id="{773216AA-90F9-E74D-A9AF-D2FC917F40CA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26" y="5629239"/>
            <a:ext cx="2616200" cy="858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40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28600" y="1481329"/>
            <a:ext cx="8784432" cy="37002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dirty="0" smtClean="0"/>
              <a:t>Gilt für:</a:t>
            </a:r>
          </a:p>
          <a:p>
            <a:r>
              <a:rPr lang="de-DE" dirty="0" smtClean="0"/>
              <a:t>Bedienstete und</a:t>
            </a:r>
            <a:r>
              <a:rPr lang="de-DE" dirty="0"/>
              <a:t> </a:t>
            </a:r>
            <a:r>
              <a:rPr lang="de-DE" dirty="0" smtClean="0"/>
              <a:t>Lehrlinge</a:t>
            </a:r>
            <a:r>
              <a:rPr lang="de-DE" dirty="0"/>
              <a:t> </a:t>
            </a:r>
            <a:r>
              <a:rPr lang="de-DE" dirty="0" smtClean="0"/>
              <a:t>des </a:t>
            </a:r>
            <a:r>
              <a:rPr lang="de-DE" dirty="0"/>
              <a:t>Landes NÖ, einer </a:t>
            </a:r>
            <a:r>
              <a:rPr lang="de-DE" b="1" dirty="0"/>
              <a:t>NÖ Gemeinde </a:t>
            </a:r>
            <a:r>
              <a:rPr lang="de-DE" dirty="0"/>
              <a:t>oder </a:t>
            </a:r>
            <a:r>
              <a:rPr lang="de-DE" dirty="0" smtClean="0"/>
              <a:t>eines </a:t>
            </a:r>
            <a:r>
              <a:rPr lang="de-DE" b="1" dirty="0"/>
              <a:t>NÖ </a:t>
            </a:r>
            <a:r>
              <a:rPr lang="de-DE" b="1" dirty="0" smtClean="0"/>
              <a:t>Gemeindeverbandes </a:t>
            </a:r>
            <a:r>
              <a:rPr lang="de-DE" dirty="0" smtClean="0"/>
              <a:t>(</a:t>
            </a:r>
            <a:r>
              <a:rPr lang="de-DE" dirty="0" err="1" smtClean="0"/>
              <a:t>ua</a:t>
            </a:r>
            <a:r>
              <a:rPr lang="de-DE" dirty="0" smtClean="0"/>
              <a:t> </a:t>
            </a:r>
            <a:r>
              <a:rPr lang="de-DE" dirty="0" err="1" smtClean="0"/>
              <a:t>MusikschullehrerInnen</a:t>
            </a:r>
            <a:r>
              <a:rPr lang="de-DE" dirty="0" smtClean="0"/>
              <a:t>, </a:t>
            </a:r>
            <a:r>
              <a:rPr lang="de-DE" dirty="0" err="1" smtClean="0"/>
              <a:t>MusikschuldirektorInnen</a:t>
            </a:r>
            <a:r>
              <a:rPr lang="de-DE" dirty="0" smtClean="0"/>
              <a:t>, …)</a:t>
            </a:r>
            <a:endParaRPr lang="de-DE" dirty="0" smtClean="0"/>
          </a:p>
          <a:p>
            <a:endParaRPr lang="de-DE" sz="1800" b="1" dirty="0"/>
          </a:p>
          <a:p>
            <a:pPr marL="109728" indent="0">
              <a:buNone/>
            </a:pPr>
            <a:endParaRPr lang="de-DE" sz="1050" dirty="0"/>
          </a:p>
          <a:p>
            <a:r>
              <a:rPr lang="de-AT" dirty="0"/>
              <a:t>Bewerberinnen und Bewerber um Aufnahme in den Landes-/</a:t>
            </a:r>
            <a:r>
              <a:rPr lang="de-AT" b="1" dirty="0"/>
              <a:t>Gemeinde (verbands-) dienst</a:t>
            </a:r>
          </a:p>
          <a:p>
            <a:pPr marL="109728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12A1F-FAA1-4133-B58F-311DDA075FEB}" type="slidenum">
              <a:rPr lang="de-AT" smtClean="0"/>
              <a:pPr>
                <a:defRPr/>
              </a:pPr>
              <a:t>5</a:t>
            </a:fld>
            <a:endParaRPr lang="de-AT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900" dirty="0" smtClean="0">
                <a:solidFill>
                  <a:schemeClr val="tx1"/>
                </a:solidFill>
                <a:effectLst/>
              </a:rPr>
              <a:t>NÖ Gleichbehandlungsgesetz </a:t>
            </a:r>
            <a:r>
              <a:rPr lang="de-DE" sz="2000" dirty="0" smtClean="0">
                <a:solidFill>
                  <a:schemeClr val="tx1"/>
                </a:solidFill>
                <a:effectLst/>
              </a:rPr>
              <a:t>(seit 1997 in Kraft)</a:t>
            </a:r>
            <a:endParaRPr lang="de-AT" sz="200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Inhaltsplatzhalter 3" descr="Noe_GBB_L_full_yellow">
            <a:extLst>
              <a:ext uri="{FF2B5EF4-FFF2-40B4-BE49-F238E27FC236}">
                <a16:creationId xmlns:a16="http://schemas.microsoft.com/office/drawing/2014/main" id="{773216AA-90F9-E74D-A9AF-D2FC917F40CA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26" y="5629239"/>
            <a:ext cx="2616200" cy="858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92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250015"/>
              </p:ext>
            </p:extLst>
          </p:nvPr>
        </p:nvGraphicFramePr>
        <p:xfrm>
          <a:off x="533400" y="1371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F7795-0154-44FB-9719-35FBE15D8420}" type="slidenum">
              <a:rPr lang="de-AT" smtClean="0"/>
              <a:pPr>
                <a:defRPr/>
              </a:pPr>
              <a:t>6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AT" sz="4000" b="1" dirty="0"/>
              <a:t/>
            </a:r>
            <a:br>
              <a:rPr lang="de-AT" sz="4000" b="1" dirty="0"/>
            </a:br>
            <a:r>
              <a:rPr lang="de-AT" sz="4000" b="1" dirty="0">
                <a:solidFill>
                  <a:schemeClr val="tx1"/>
                </a:solidFill>
                <a:effectLst/>
              </a:rPr>
              <a:t>Organe der Gleichbehandlung</a:t>
            </a:r>
            <a:r>
              <a:rPr lang="de-AT" b="1" dirty="0"/>
              <a:t/>
            </a:r>
            <a:br>
              <a:rPr lang="de-AT" b="1" dirty="0"/>
            </a:br>
            <a:endParaRPr lang="de-DE" dirty="0"/>
          </a:p>
        </p:txBody>
      </p:sp>
      <p:pic>
        <p:nvPicPr>
          <p:cNvPr id="7" name="Inhaltsplatzhalter 3" descr="Noe_GBB_L_full_yellow">
            <a:extLst>
              <a:ext uri="{FF2B5EF4-FFF2-40B4-BE49-F238E27FC236}">
                <a16:creationId xmlns:a16="http://schemas.microsoft.com/office/drawing/2014/main" id="{773216AA-90F9-E74D-A9AF-D2FC917F40CA}"/>
              </a:ext>
            </a:extLst>
          </p:cNvPr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072" y="5791200"/>
            <a:ext cx="2616200" cy="858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522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endParaRPr lang="de-AT" sz="500" b="1" dirty="0"/>
          </a:p>
          <a:p>
            <a:r>
              <a:rPr lang="de-AT" sz="2400" b="1" dirty="0"/>
              <a:t>Keine unsachliche Benachteiligung wegen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sz="2100" dirty="0"/>
              <a:t>Geschlecht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sz="2100" dirty="0"/>
              <a:t>Ethnischer Zugehörigkeit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sz="2100" dirty="0"/>
              <a:t>Religion / Weltanschauung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sz="2100" dirty="0"/>
              <a:t>Behinderung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sz="2100" dirty="0"/>
              <a:t>Alter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sz="2100" dirty="0"/>
              <a:t>Sexueller Orientierung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de-AT" sz="800" dirty="0"/>
          </a:p>
          <a:p>
            <a:r>
              <a:rPr lang="de-AT" sz="2400" b="1" dirty="0"/>
              <a:t>Verbot von</a:t>
            </a:r>
          </a:p>
          <a:p>
            <a:pPr lvl="1"/>
            <a:r>
              <a:rPr lang="de-AT" sz="2000" dirty="0"/>
              <a:t>sexueller Belästigung</a:t>
            </a:r>
          </a:p>
          <a:p>
            <a:pPr lvl="1"/>
            <a:r>
              <a:rPr lang="de-AT" sz="2000" dirty="0"/>
              <a:t>Belästigung im Zusammenhang mit Diskriminierungsmerkmal</a:t>
            </a:r>
          </a:p>
          <a:p>
            <a:pPr lvl="1"/>
            <a:endParaRPr lang="de-AT" sz="800" dirty="0"/>
          </a:p>
          <a:p>
            <a:r>
              <a:rPr lang="de-AT" sz="2400" b="1" dirty="0"/>
              <a:t>Assoziierungsverbot (Naheverhältnis)</a:t>
            </a:r>
          </a:p>
          <a:p>
            <a:endParaRPr lang="de-AT" sz="800" b="1" dirty="0"/>
          </a:p>
          <a:p>
            <a:r>
              <a:rPr lang="de-AT" sz="2400" b="1" dirty="0" err="1"/>
              <a:t>Viktimisierungsverbot</a:t>
            </a:r>
            <a:r>
              <a:rPr lang="de-AT" sz="2400" b="1" dirty="0"/>
              <a:t> (keine Benachteiligung)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F7795-0154-44FB-9719-35FBE15D8420}" type="slidenum">
              <a:rPr lang="de-AT" smtClean="0"/>
              <a:pPr>
                <a:defRPr/>
              </a:pPr>
              <a:t>7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de-AT" sz="500" b="1" dirty="0"/>
              <a:t/>
            </a:r>
            <a:br>
              <a:rPr lang="de-AT" sz="500" b="1" dirty="0"/>
            </a:br>
            <a:r>
              <a:rPr lang="de-AT" sz="3600" b="1" dirty="0">
                <a:solidFill>
                  <a:schemeClr val="tx1"/>
                </a:solidFill>
                <a:effectLst/>
              </a:rPr>
              <a:t>Diskriminierungsverbote</a:t>
            </a:r>
            <a:r>
              <a:rPr lang="de-AT" sz="4000" dirty="0">
                <a:solidFill>
                  <a:schemeClr val="tx1"/>
                </a:solidFill>
                <a:effectLst/>
              </a:rPr>
              <a:t/>
            </a:r>
            <a:br>
              <a:rPr lang="de-AT" sz="4000" dirty="0">
                <a:solidFill>
                  <a:schemeClr val="tx1"/>
                </a:solidFill>
                <a:effectLst/>
              </a:rPr>
            </a:br>
            <a:r>
              <a:rPr lang="de-AT" sz="2400" dirty="0">
                <a:solidFill>
                  <a:schemeClr val="tx1"/>
                </a:solidFill>
                <a:effectLst/>
              </a:rPr>
              <a:t>(von Begründung bis zur Beendigung eines DV)</a:t>
            </a:r>
            <a:endParaRPr lang="de-DE" sz="240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Inhaltsplatzhalter 3" descr="Noe_GBB_L_full_yellow">
            <a:extLst>
              <a:ext uri="{FF2B5EF4-FFF2-40B4-BE49-F238E27FC236}">
                <a16:creationId xmlns:a16="http://schemas.microsoft.com/office/drawing/2014/main" id="{773216AA-90F9-E74D-A9AF-D2FC917F40CA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893948"/>
            <a:ext cx="2616200" cy="858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819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65020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F7795-0154-44FB-9719-35FBE15D8420}" type="slidenum">
              <a:rPr lang="de-AT" smtClean="0"/>
              <a:pPr>
                <a:defRPr/>
              </a:pPr>
              <a:t>8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b="1" dirty="0">
                <a:solidFill>
                  <a:schemeClr val="tx1"/>
                </a:solidFill>
                <a:effectLst/>
              </a:rPr>
              <a:t>Sanktionen</a:t>
            </a:r>
            <a:endParaRPr lang="de-DE" sz="36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7" name="Inhaltsplatzhalter 3" descr="Noe_GBB_L_full_yellow">
            <a:extLst>
              <a:ext uri="{FF2B5EF4-FFF2-40B4-BE49-F238E27FC236}">
                <a16:creationId xmlns:a16="http://schemas.microsoft.com/office/drawing/2014/main" id="{773216AA-90F9-E74D-A9AF-D2FC917F40CA}"/>
              </a:ext>
            </a:extLst>
          </p:cNvPr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26" y="5629239"/>
            <a:ext cx="2616200" cy="858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432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400" b="1" dirty="0"/>
              <a:t>Frist </a:t>
            </a:r>
            <a:r>
              <a:rPr lang="de-DE" altLang="de-DE" sz="2400" dirty="0"/>
              <a:t>für Arbeitsgericht / Dienstbehörde</a:t>
            </a:r>
            <a:r>
              <a:rPr lang="de-DE" altLang="de-DE" sz="2800" dirty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2000" dirty="0"/>
              <a:t>14 Tage nach Kündigung/Entlassung/Zeitablauf 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2000" dirty="0"/>
              <a:t>6 Monate ab Kenntnis Diskriminierung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2000" dirty="0"/>
              <a:t>1 Jahr bei Belästigung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2000" dirty="0"/>
              <a:t>3 Jahre bei sexueller Belästigung</a:t>
            </a:r>
          </a:p>
          <a:p>
            <a:pPr lvl="1" eaLnBrk="1" hangingPunct="1">
              <a:lnSpc>
                <a:spcPct val="90000"/>
              </a:lnSpc>
            </a:pPr>
            <a:endParaRPr lang="de-DE" altLang="de-DE" sz="800" dirty="0"/>
          </a:p>
          <a:p>
            <a:pPr eaLnBrk="1" hangingPunct="1">
              <a:lnSpc>
                <a:spcPct val="90000"/>
              </a:lnSpc>
            </a:pPr>
            <a:r>
              <a:rPr lang="de-DE" altLang="de-DE" sz="2400" b="1" dirty="0"/>
              <a:t>Fristhemmung</a:t>
            </a:r>
            <a:r>
              <a:rPr lang="de-DE" altLang="de-DE" sz="2400" dirty="0"/>
              <a:t> durch Antrag an NÖ GBK</a:t>
            </a:r>
          </a:p>
          <a:p>
            <a:pPr eaLnBrk="1" hangingPunct="1">
              <a:lnSpc>
                <a:spcPct val="90000"/>
              </a:lnSpc>
            </a:pPr>
            <a:endParaRPr lang="de-DE" altLang="de-DE" sz="2400" dirty="0"/>
          </a:p>
          <a:p>
            <a:pPr eaLnBrk="1" hangingPunct="1">
              <a:lnSpc>
                <a:spcPct val="90000"/>
              </a:lnSpc>
            </a:pPr>
            <a:r>
              <a:rPr lang="de-DE" altLang="de-DE" sz="2400" b="1" dirty="0"/>
              <a:t>Zwingende Einschaltung</a:t>
            </a:r>
            <a:r>
              <a:rPr lang="de-DE" altLang="de-DE" sz="2400" dirty="0"/>
              <a:t> der NÖ GBK </a:t>
            </a:r>
            <a:br>
              <a:rPr lang="de-DE" altLang="de-DE" sz="2400" dirty="0"/>
            </a:br>
            <a:r>
              <a:rPr lang="de-DE" altLang="de-DE" sz="2400" dirty="0"/>
              <a:t>vor Klage</a:t>
            </a:r>
          </a:p>
          <a:p>
            <a:pPr eaLnBrk="1" hangingPunct="1">
              <a:lnSpc>
                <a:spcPct val="90000"/>
              </a:lnSpc>
            </a:pPr>
            <a:endParaRPr lang="de-DE" altLang="de-DE" sz="2400" dirty="0"/>
          </a:p>
          <a:p>
            <a:pPr eaLnBrk="1" hangingPunct="1">
              <a:lnSpc>
                <a:spcPct val="90000"/>
              </a:lnSpc>
            </a:pPr>
            <a:r>
              <a:rPr lang="de-DE" altLang="de-DE" sz="2400" b="1" dirty="0"/>
              <a:t>Beweislastumkehr </a:t>
            </a:r>
            <a:r>
              <a:rPr lang="de-DE" altLang="de-DE" sz="2400" dirty="0"/>
              <a:t>im Gerichtsverfahren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F7795-0154-44FB-9719-35FBE15D8420}" type="slidenum">
              <a:rPr lang="de-AT" smtClean="0"/>
              <a:pPr>
                <a:defRPr/>
              </a:pPr>
              <a:t>9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b="1" dirty="0">
                <a:solidFill>
                  <a:schemeClr val="tx1"/>
                </a:solidFill>
                <a:effectLst/>
              </a:rPr>
              <a:t>Fristen</a:t>
            </a:r>
            <a:endParaRPr lang="de-DE" sz="36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Inhaltsplatzhalter 3" descr="Noe_GBB_L_full_yellow">
            <a:extLst>
              <a:ext uri="{FF2B5EF4-FFF2-40B4-BE49-F238E27FC236}">
                <a16:creationId xmlns:a16="http://schemas.microsoft.com/office/drawing/2014/main" id="{773216AA-90F9-E74D-A9AF-D2FC917F40CA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26" y="5629239"/>
            <a:ext cx="2616200" cy="858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460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Blau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 catsources="">
  <f:record>
    <f:field ref="doc_FSCFOLIO_1_1001_FieldDocumentNumber" text=""/>
    <f:field ref="doc_FSCFOLIO_1_1001_FieldSubject" text="" edit="true"/>
    <f:field ref="FSCFOLIO_1_1001_SignaturesFldCtx_FSCFOLIO_1_1001_FieldLastSignature" text="Umprotokollieren"/>
    <f:field ref="FSCFOLIO_1_1001_SignaturesFldCtx_FSCFOLIO_1_1001_FieldLastSignatureBy" text="Guliman, Daniela"/>
    <f:field ref="FSCFOLIO_1_1001_SignaturesFldCtx_FSCFOLIO_1_1001_FieldLastSignatureAt" date="2023-01-24T13:12:23" text="24.01.2023 14:12:23"/>
    <f:field ref="FSCFOLIO_1_1001_SignaturesFldCtx_FSCFOLIO_1_1001_FieldLastSignatureRemark" text=""/>
    <f:field ref="FSCFOLIO_1_1001_FieldCurrentUser" text="Daniela Guliman"/>
    <f:field ref="FSCFOLIO_1_1001_FieldCurrentDate" text="25.01.2023 08:42"/>
    <f:field ref="CCAPRECONFIG_15_1001_Objektname" text="PPP &quot;Ombudsstelle für Musikschulbeschwerden&quot; am 19.01.2023" edit="true"/>
    <f:field ref="CCAPRECONFIG_15_1001_Objektname" text="PPP &quot;Ombudsstelle für Musikschulbeschwerden&quot; am 19.01.2023" edit="true"/>
    <f:field ref="objname" text="PPP &quot;Ombudsstelle für Musikschulbeschwerden&quot; am 19.01.2023" edit="true"/>
    <f:field ref="objsubject" text="" edit="true"/>
    <f:field ref="objcreatedby" text="Guliman, Daniela"/>
    <f:field ref="objcreatedat" date="2023-01-17T08:51:13" text="17.01.2023 08:51:13"/>
    <f:field ref="objchangedby" text="Guliman, Daniela"/>
    <f:field ref="objmodifiedat" date="2023-01-24T13:12:27" text="24.01.2023 13:12:27"/>
  </f:record>
  <f:display text="Serienbrief">
    <f:field ref="doc_FSCFOLIO_1_1001_FieldDocumentNumber" text="Dokument Nummer"/>
    <f:field ref="doc_FSCFOLIO_1_1001_FieldSubject" text="Betreff"/>
  </f:display>
  <f:display text="Unterschriften">
    <f:field ref="FSCFOLIO_1_1001_SignaturesFldCtx_FSCFOLIO_1_1001_FieldLastSignature" text="Letzte Unterschrift"/>
    <f:field ref="FSCFOLIO_1_1001_SignaturesFldCtx_FSCFOLIO_1_1001_FieldLastSignatureBy" text="Letzte Unterschrift von"/>
    <f:field ref="FSCFOLIO_1_1001_SignaturesFldCtx_FSCFOLIO_1_1001_FieldLastSignatureAt" text="Letzte Unterschrift am/um"/>
    <f:field ref="FSCFOLIO_1_1001_SignaturesFldCtx_FSCFOLIO_1_1001_FieldLastSignatureRemark" text="Bemerkung der letzten Unterschrift"/>
  </f:display>
  <f:display text="Allgemein">
    <f:field ref="FSCFOLIO_1_1001_FieldCurrentUser" text="Aktueller Benutzer"/>
    <f:field ref="FSCFOLIO_1_1001_FieldCurrentDate" text="Aktueller Zeitpunkt"/>
    <f:field ref="CCAPRECONFIG_15_1001_Objektname" text="Objektname"/>
    <f:field ref="objname" text="Name"/>
    <f:field ref="objsubject" text="FSC Betreff"/>
    <f:field ref="objcreatedby" text="Erzeugt von"/>
    <f:field ref="objcreatedat" text="Erzeugt am/um"/>
    <f:field ref="objchangedby" text="Letzte Änderung von"/>
    <f:field ref="objmodifiedat" text="Letzte Änderung am/um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1047</Words>
  <Application>Microsoft Office PowerPoint</Application>
  <PresentationFormat>Bildschirmpräsentation (4:3)</PresentationFormat>
  <Paragraphs>210</Paragraphs>
  <Slides>20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9" baseType="lpstr">
      <vt:lpstr>Arial</vt:lpstr>
      <vt:lpstr>Calibri</vt:lpstr>
      <vt:lpstr>Courier New</vt:lpstr>
      <vt:lpstr>Lucida Sans Unicode</vt:lpstr>
      <vt:lpstr>Verdana</vt:lpstr>
      <vt:lpstr>Wingdings</vt:lpstr>
      <vt:lpstr>Wingdings 2</vt:lpstr>
      <vt:lpstr>Wingdings 3</vt:lpstr>
      <vt:lpstr>Deimos</vt:lpstr>
      <vt:lpstr>  Workshop  Ombudsstelle für Musikschulbeschwerden  bei der NÖ Gleichbehandlungsbeauftragten</vt:lpstr>
      <vt:lpstr>Übersicht</vt:lpstr>
      <vt:lpstr>     Ombudsstelle für Musikschulbeschwerden</vt:lpstr>
      <vt:lpstr>     Ombudsstelle für Musikschulbeschwerden</vt:lpstr>
      <vt:lpstr>NÖ Gleichbehandlungsgesetz (seit 1997 in Kraft)</vt:lpstr>
      <vt:lpstr> Organe der Gleichbehandlung </vt:lpstr>
      <vt:lpstr> Diskriminierungsverbote (von Begründung bis zur Beendigung eines DV)</vt:lpstr>
      <vt:lpstr>Sanktionen</vt:lpstr>
      <vt:lpstr>Fristen</vt:lpstr>
      <vt:lpstr>NÖ Antidiskriminierungsgesetz 2017</vt:lpstr>
      <vt:lpstr>NÖ Antidiskriminierungsgesetz 2017</vt:lpstr>
      <vt:lpstr>Schwerpunkt (sexuelle) Belästigung</vt:lpstr>
      <vt:lpstr>Definition (sexuelle) Belästigung NÖ GBG</vt:lpstr>
      <vt:lpstr>Beispiele für sexuelle Belästigung</vt:lpstr>
      <vt:lpstr>NÖ GBG:  Rechtsfolgen (sexueller) Belästigung</vt:lpstr>
      <vt:lpstr>Dienstrechtliche Folgen von (sexueller) Belästigung</vt:lpstr>
      <vt:lpstr>Sexuelle Belästigung im Strafrecht</vt:lpstr>
      <vt:lpstr>Weitere strafrechtliche Delikte (Strafgesetzbuch)</vt:lpstr>
      <vt:lpstr> Aufgaben von Führungskräften im Fall von (sexuellen) Belästigungen </vt:lpstr>
      <vt:lpstr>Kontaktdaten – NÖ GBB</vt:lpstr>
    </vt:vector>
  </TitlesOfParts>
  <Company>Fabasoft 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Schnürer Josef</dc:creator>
  <cp:lastModifiedBy>Grübler-Camerloher Claudia</cp:lastModifiedBy>
  <cp:revision>165</cp:revision>
  <cp:lastPrinted>2022-05-24T11:54:19Z</cp:lastPrinted>
  <dcterms:created xsi:type="dcterms:W3CDTF">2007-02-07T20:03:23Z</dcterms:created>
  <dcterms:modified xsi:type="dcterms:W3CDTF">2023-01-19T06:15:34Z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name="FSC#FSCLAKIS@15.1000:Abgeschlossen" pid="2" fmtid="{D5CDD505-2E9C-101B-9397-08002B2CF9AE}">
    <vt:lpwstr/>
  </property>
  <property name="FSC#FSCLAKIS@15.1000:Abgezeichnet_am" pid="3" fmtid="{D5CDD505-2E9C-101B-9397-08002B2CF9AE}">
    <vt:lpwstr/>
  </property>
  <property name="FSC#FSCLAKIS@15.1000:Abgezeichnet_von" pid="4" fmtid="{D5CDD505-2E9C-101B-9397-08002B2CF9AE}">
    <vt:lpwstr/>
  </property>
  <property name="FSC#FSCLAKIS@15.1000:Abgezeichnet2_am" pid="5" fmtid="{D5CDD505-2E9C-101B-9397-08002B2CF9AE}">
    <vt:lpwstr/>
  </property>
  <property name="FSC#FSCLAKIS@15.1000:Abgezeichnet2_von" pid="6" fmtid="{D5CDD505-2E9C-101B-9397-08002B2CF9AE}">
    <vt:lpwstr/>
  </property>
  <property name="FSC#FSCLAKIS@15.1000:Abschriftsklausel" pid="7" fmtid="{D5CDD505-2E9C-101B-9397-08002B2CF9AE}">
    <vt:lpwstr/>
  </property>
  <property name="FSC#FSCLAKIS@15.1000:AktBetreff" pid="8" fmtid="{D5CDD505-2E9C-101B-9397-08002B2CF9AE}">
    <vt:lpwstr>Ombudsstelle für Musikschulbeschwerden</vt:lpwstr>
  </property>
  <property name="FSC#FSCLAKIS@15.1000:Bearbeiter_Tit_NN" pid="9" fmtid="{D5CDD505-2E9C-101B-9397-08002B2CF9AE}">
    <vt:lpwstr>Ing.in Mag.a Grübler-Camerloher</vt:lpwstr>
  </property>
  <property name="FSC#FSCLAKIS@15.1000:Bearbeiter_Tit_VN_NN" pid="10" fmtid="{D5CDD505-2E9C-101B-9397-08002B2CF9AE}">
    <vt:lpwstr>Ing.in Mag.a Claudia Grübler-Camerloher</vt:lpwstr>
  </property>
  <property name="FSC#FSCLAKIS@15.1000:Beilagen" pid="11" fmtid="{D5CDD505-2E9C-101B-9397-08002B2CF9AE}">
    <vt:lpwstr/>
  </property>
  <property name="FSC#FSCLAKIS@15.1000:Betreff" pid="12" fmtid="{D5CDD505-2E9C-101B-9397-08002B2CF9AE}">
    <vt:lpwstr>Diverse Anfragen/Vorträge - Ombudsstelle für Musikschulbeschwerden</vt:lpwstr>
  </property>
  <property name="FSC#FSCLAKIS@15.1000:Bezug" pid="13" fmtid="{D5CDD505-2E9C-101B-9397-08002B2CF9AE}">
    <vt:lpwstr/>
  </property>
  <property name="FSC#FSCLAKIS@15.1000:DW_Bearbeiter" pid="14" fmtid="{D5CDD505-2E9C-101B-9397-08002B2CF9AE}">
    <vt:lpwstr>16198</vt:lpwstr>
  </property>
  <property name="FSC#FSCLAKIS@15.1000:DW_Eigentuemer_Zuschrift" pid="15" fmtid="{D5CDD505-2E9C-101B-9397-08002B2CF9AE}">
    <vt:lpwstr/>
  </property>
  <property name="FSC#FSCLAKIS@15.1000:Geschlecht_Bearbeiter" pid="16" fmtid="{D5CDD505-2E9C-101B-9397-08002B2CF9AE}">
    <vt:lpwstr>Weiblich</vt:lpwstr>
  </property>
  <property name="FSC#FSCLAKIS@15.1000:Geschlecht_Eigentuemer_Zuschrift" pid="17" fmtid="{D5CDD505-2E9C-101B-9397-08002B2CF9AE}">
    <vt:lpwstr/>
  </property>
  <property name="FSC#FSCLAKIS@15.1000:Eigentuemer_Zuschrift_Tit_NN" pid="18" fmtid="{D5CDD505-2E9C-101B-9397-08002B2CF9AE}">
    <vt:lpwstr/>
  </property>
  <property name="FSC#FSCLAKIS@15.1000:Eigentuemer_Zuschrift_Tit_VN_NN" pid="19" fmtid="{D5CDD505-2E9C-101B-9397-08002B2CF9AE}">
    <vt:lpwstr/>
  </property>
  <property name="FSC#FSCLAKIS@15.1000:Erzeugt_am" pid="20" fmtid="{D5CDD505-2E9C-101B-9397-08002B2CF9AE}">
    <vt:lpwstr>17.01.2023</vt:lpwstr>
  </property>
  <property name="FSC#FSCLAKIS@15.1000:Fertigungsklausel" pid="21" fmtid="{D5CDD505-2E9C-101B-9397-08002B2CF9AE}">
    <vt:lpwstr/>
  </property>
  <property name="FSC#FSCLAKIS@15.1000:Fertigungsklausel2" pid="22" fmtid="{D5CDD505-2E9C-101B-9397-08002B2CF9AE}">
    <vt:lpwstr/>
  </property>
  <property name="FSC#FSCLAKIS@15.1000:Kennzeichen" pid="23" fmtid="{D5CDD505-2E9C-101B-9397-08002B2CF9AE}">
    <vt:lpwstr>GBB-GB-358/004-2023</vt:lpwstr>
  </property>
  <property name="FSC#FSCLAKIS@15.1000:Objektname" pid="24" fmtid="{D5CDD505-2E9C-101B-9397-08002B2CF9AE}">
    <vt:lpwstr>PPP "Ombudsstelle für Musikschulbeschwerden" am 19.01.2023</vt:lpwstr>
  </property>
  <property name="FSC#FSCLAKIS@15.1000:RsabAbsender" pid="25" fmtid="{D5CDD505-2E9C-101B-9397-08002B2CF9AE}">
    <vt:lpwstr>NÖ Gleichbehandlungsbeauftragte_x000d__x000a_Rennbahnstraße 29_x000d__x000a_3109 St. Pölten</vt:lpwstr>
  </property>
  <property name="FSC#FSCLAKIS@15.1000:Text_nach_Fertigung" pid="26" fmtid="{D5CDD505-2E9C-101B-9397-08002B2CF9AE}">
    <vt:lpwstr/>
  </property>
  <property name="FSC#FSCLAKIS@15.1000:Unterschrieben_am" pid="27" fmtid="{D5CDD505-2E9C-101B-9397-08002B2CF9AE}">
    <vt:lpwstr/>
  </property>
  <property name="FSC#FSCLAKIS@15.1000:Unterschrieben_von" pid="28" fmtid="{D5CDD505-2E9C-101B-9397-08002B2CF9AE}">
    <vt:lpwstr/>
  </property>
  <property name="FSC#FSCLAKIS@15.1000:Unterschrieben2_am" pid="29" fmtid="{D5CDD505-2E9C-101B-9397-08002B2CF9AE}">
    <vt:lpwstr/>
  </property>
  <property name="FSC#FSCLAKIS@15.1000:Unterschrieben2_von" pid="30" fmtid="{D5CDD505-2E9C-101B-9397-08002B2CF9AE}">
    <vt:lpwstr/>
  </property>
  <property name="FSC#FSCLAKIS@15.1000:Unterschrieben_von_Tit_VN_NN_gsp" pid="31" fmtid="{D5CDD505-2E9C-101B-9397-08002B2CF9AE}">
    <vt:lpwstr/>
  </property>
  <property name="FSC#FSCLAKIS@15.1000:Unterschrieben_von_Tit_VN_NN_ng" pid="32" fmtid="{D5CDD505-2E9C-101B-9397-08002B2CF9AE}">
    <vt:lpwstr/>
  </property>
  <property name="FSC#FSCLAKIS@15.1000:Gesperrt_Bearbeiter" pid="33" fmtid="{D5CDD505-2E9C-101B-9397-08002B2CF9AE}">
    <vt:lpwstr>Ing.in Mag.a G r ü b l e r - C a m e r l o h e r</vt:lpwstr>
  </property>
  <property name="FSC#FSCLAKIS@15.1000:Systemaenderungszeitpunkt" pid="34" fmtid="{D5CDD505-2E9C-101B-9397-08002B2CF9AE}">
    <vt:lpwstr>24. Jänner 2023</vt:lpwstr>
  </property>
  <property name="FSC#FSCLAKIS@15.1000:Eingangsdatum_ON" pid="35" fmtid="{D5CDD505-2E9C-101B-9397-08002B2CF9AE}">
    <vt:lpwstr/>
  </property>
  <property name="FSC#FSCLAKIS@15.1000:Frist_ON" pid="36" fmtid="{D5CDD505-2E9C-101B-9397-08002B2CF9AE}">
    <vt:lpwstr/>
  </property>
  <property name="FSC#FSCLAKIS@15.1000:Anmerkung_ON" pid="37" fmtid="{D5CDD505-2E9C-101B-9397-08002B2CF9AE}">
    <vt:lpwstr/>
  </property>
  <property name="FSC#FSCLAKIS@15.1000:Inhalt_ON" pid="38" fmtid="{D5CDD505-2E9C-101B-9397-08002B2CF9AE}">
    <vt:lpwstr/>
  </property>
  <property name="FSC#FSCLAKIS@15.1000:Hinweis_ON" pid="39" fmtid="{D5CDD505-2E9C-101B-9397-08002B2CF9AE}">
    <vt:lpwstr/>
  </property>
  <property name="FSC#FSCLAKIS@15.1000:Erledigung_ON" pid="40" fmtid="{D5CDD505-2E9C-101B-9397-08002B2CF9AE}">
    <vt:lpwstr/>
  </property>
  <property name="FSC#FSCLAKIS@15.1000:DVR" pid="41" fmtid="{D5CDD505-2E9C-101B-9397-08002B2CF9AE}">
    <vt:lpwstr/>
  </property>
  <property name="FSC#NOELLAKISFORMSPROP@1000.8803:xmldata3" pid="42" fmtid="{D5CDD505-2E9C-101B-9397-08002B2CF9AE}">
    <vt:lpwstr>keine Verkäufer</vt:lpwstr>
  </property>
  <property name="FSC#NOELLAKISFORMSPROP@1000.8803:xmldata10" pid="43" fmtid="{D5CDD505-2E9C-101B-9397-08002B2CF9AE}">
    <vt:lpwstr>keine Käufer</vt:lpwstr>
  </property>
  <property name="FSC#NOELLAKISFORMSPROP@1000.8803:xmldata100" pid="44" fmtid="{D5CDD505-2E9C-101B-9397-08002B2CF9AE}">
    <vt:lpwstr>kein Rechtsgeschäft</vt:lpwstr>
  </property>
  <property name="FSC#NOELLAKISFORMSPROP@1000.8803:xmldata101" pid="45" fmtid="{D5CDD505-2E9C-101B-9397-08002B2CF9AE}">
    <vt:lpwstr>kein Datum</vt:lpwstr>
  </property>
  <property name="FSC#NOELLAKISFORMSPROP@1000.8803:xmldata102" pid="46" fmtid="{D5CDD505-2E9C-101B-9397-08002B2CF9AE}">
    <vt:lpwstr>Keine Aktenzahl des Rechtsgeschäfts erfasst</vt:lpwstr>
  </property>
  <property name="FSC#NOELLAKISFORMSPROP@1000.8803:xmldata20" pid="47" fmtid="{D5CDD505-2E9C-101B-9397-08002B2CF9AE}">
    <vt:lpwstr>keine Grundstücke</vt:lpwstr>
  </property>
  <property name="FSC#NOELLAKISFORMSPROP@1000.8803:xmldata103" pid="48" fmtid="{D5CDD505-2E9C-101B-9397-08002B2CF9AE}">
    <vt:lpwstr>Kein Zuschlag - Gericht erfasst</vt:lpwstr>
  </property>
  <property name="FSC#NOELLAKISFORMSPROP@1000.8803:xmldata104" pid="49" fmtid="{D5CDD505-2E9C-101B-9397-08002B2CF9AE}">
    <vt:lpwstr>Kein Zuschlag - Datum erfasst</vt:lpwstr>
  </property>
  <property name="FSC#NOELLAKISFORMSPROP@1000.8803:xmldata105" pid="50" fmtid="{D5CDD505-2E9C-101B-9397-08002B2CF9AE}">
    <vt:lpwstr>Kein Zuschlag - Zahl erfasst</vt:lpwstr>
  </property>
  <property name="FSC#NOELLAKISFORMSPROP@1000.8803:xmldata30" pid="51" fmtid="{D5CDD505-2E9C-101B-9397-08002B2CF9AE}">
    <vt:lpwstr>Kein Vertreter erfasst</vt:lpwstr>
  </property>
  <property name="FSC#NOELLAKISFORMSPROP@1000.8803:xmldataVertrEnt" pid="52" fmtid="{D5CDD505-2E9C-101B-9397-08002B2CF9AE}">
    <vt:lpwstr>Kein Vertreter erfasst</vt:lpwstr>
  </property>
  <property name="FSC#NOELLAKISFORMSPROP@1000.8803:xmldataGrundstEnt" pid="53" fmtid="{D5CDD505-2E9C-101B-9397-08002B2CF9AE}">
    <vt:lpwstr>keine Grundstücke</vt:lpwstr>
  </property>
  <property name="FSC#NOELLAKISFORMSPROP@1000.8803:xmldataGVAVerk" pid="54" fmtid="{D5CDD505-2E9C-101B-9397-08002B2CF9AE}">
    <vt:lpwstr>keine Verkäufer</vt:lpwstr>
  </property>
  <property name="FSC#NOELLAKISFORMSPROP@1000.8803:xmldataGVAKaeufer" pid="55" fmtid="{D5CDD505-2E9C-101B-9397-08002B2CF9AE}">
    <vt:lpwstr>keine Käufer</vt:lpwstr>
  </property>
  <property name="FSC#NOELLAKISFORMSPROP@1000.8803:xmldataGVARechtsgesch" pid="56" fmtid="{D5CDD505-2E9C-101B-9397-08002B2CF9AE}">
    <vt:lpwstr>kein Rechtsgeschäft</vt:lpwstr>
  </property>
  <property name="FSC#NOELLAKISFORMSPROP@1000.8803:xmldataGVA_RG_dat" pid="57" fmtid="{D5CDD505-2E9C-101B-9397-08002B2CF9AE}">
    <vt:lpwstr>kein Datum</vt:lpwstr>
  </property>
  <property name="FSC#NOELLAKISFORMSPROP@1000.8803:xmldata_RG_Zahl_GVA" pid="58" fmtid="{D5CDD505-2E9C-101B-9397-08002B2CF9AE}">
    <vt:lpwstr>Keine Aktenzahl des Rechtsgeschäfts erfasst</vt:lpwstr>
  </property>
  <property name="FSC#NOELLAKISFORMSPROP@1000.8803:xmldata_grundstueck_GVA" pid="59" fmtid="{D5CDD505-2E9C-101B-9397-08002B2CF9AE}">
    <vt:lpwstr>keine Grundstücke</vt:lpwstr>
  </property>
  <property name="FSC#NOELLAKISFORMSPROP@1000.8803:xmldataZuschlagGVA" pid="60" fmtid="{D5CDD505-2E9C-101B-9397-08002B2CF9AE}">
    <vt:lpwstr>Kein Zuschlag - Gericht erfasst</vt:lpwstr>
  </property>
  <property name="FSC#NOELLAKISFORMSPROP@1000.8803:xmldata_ZuDat_GVA" pid="61" fmtid="{D5CDD505-2E9C-101B-9397-08002B2CF9AE}">
    <vt:lpwstr>Kein Zuschlag - Datum erfasst</vt:lpwstr>
  </property>
  <property name="FSC#NOELLAKISFORMSPROP@1000.8803:xmldata_ZuZahl_GVA" pid="62" fmtid="{D5CDD505-2E9C-101B-9397-08002B2CF9AE}">
    <vt:lpwstr>Kein Zuschlag - Zahl erfasst</vt:lpwstr>
  </property>
  <property name="FSC#NOELLAKISFORMSPROP@1000.8803:xmldata_Vertreter_GVA" pid="63" fmtid="{D5CDD505-2E9C-101B-9397-08002B2CF9AE}">
    <vt:lpwstr>Kein Vertreter erfasst</vt:lpwstr>
  </property>
  <property name="FSC#COOSYSTEM@1.1:Container" pid="64" fmtid="{D5CDD505-2E9C-101B-9397-08002B2CF9AE}">
    <vt:lpwstr>COO.1000.8802.72.10842032</vt:lpwstr>
  </property>
  <property name="FSC#COOELAK@1.1001:Subject" pid="65" fmtid="{D5CDD505-2E9C-101B-9397-08002B2CF9AE}">
    <vt:lpwstr>Ombudsstelle für Musikschulbeschwerden</vt:lpwstr>
  </property>
  <property name="FSC#COOELAK@1.1001:FileReference" pid="66" fmtid="{D5CDD505-2E9C-101B-9397-08002B2CF9AE}">
    <vt:lpwstr>GBB-GB-358-2022</vt:lpwstr>
  </property>
  <property name="FSC#COOELAK@1.1001:FileRefYear" pid="67" fmtid="{D5CDD505-2E9C-101B-9397-08002B2CF9AE}">
    <vt:lpwstr>2022</vt:lpwstr>
  </property>
  <property name="FSC#COOELAK@1.1001:FileRefOrdinal" pid="68" fmtid="{D5CDD505-2E9C-101B-9397-08002B2CF9AE}">
    <vt:lpwstr>358</vt:lpwstr>
  </property>
  <property name="FSC#COOELAK@1.1001:FileRefOU" pid="69" fmtid="{D5CDD505-2E9C-101B-9397-08002B2CF9AE}">
    <vt:lpwstr>GBB</vt:lpwstr>
  </property>
  <property name="FSC#COOELAK@1.1001:Organization" pid="70" fmtid="{D5CDD505-2E9C-101B-9397-08002B2CF9AE}">
    <vt:lpwstr/>
  </property>
  <property name="FSC#COOELAK@1.1001:Owner" pid="71" fmtid="{D5CDD505-2E9C-101B-9397-08002B2CF9AE}">
    <vt:lpwstr>Guliman Daniela</vt:lpwstr>
  </property>
  <property name="FSC#COOELAK@1.1001:OwnerExtension" pid="72" fmtid="{D5CDD505-2E9C-101B-9397-08002B2CF9AE}">
    <vt:lpwstr>16217</vt:lpwstr>
  </property>
  <property name="FSC#COOELAK@1.1001:OwnerFaxExtension" pid="73" fmtid="{D5CDD505-2E9C-101B-9397-08002B2CF9AE}">
    <vt:lpwstr/>
  </property>
  <property name="FSC#COOELAK@1.1001:DispatchedBy" pid="74" fmtid="{D5CDD505-2E9C-101B-9397-08002B2CF9AE}">
    <vt:lpwstr/>
  </property>
  <property name="FSC#COOELAK@1.1001:DispatchedAt" pid="75" fmtid="{D5CDD505-2E9C-101B-9397-08002B2CF9AE}">
    <vt:lpwstr/>
  </property>
  <property name="FSC#COOELAK@1.1001:ApprovedBy" pid="76" fmtid="{D5CDD505-2E9C-101B-9397-08002B2CF9AE}">
    <vt:lpwstr/>
  </property>
  <property name="FSC#COOELAK@1.1001:ApprovedAt" pid="77" fmtid="{D5CDD505-2E9C-101B-9397-08002B2CF9AE}">
    <vt:lpwstr/>
  </property>
  <property name="FSC#COOELAK@1.1001:Department" pid="78" fmtid="{D5CDD505-2E9C-101B-9397-08002B2CF9AE}">
    <vt:lpwstr>GBB (NÖ Gleichbehandlungsbeauftragte)</vt:lpwstr>
  </property>
  <property name="FSC#COOELAK@1.1001:CreatedAt" pid="79" fmtid="{D5CDD505-2E9C-101B-9397-08002B2CF9AE}">
    <vt:lpwstr>17.01.2023</vt:lpwstr>
  </property>
  <property name="FSC#COOELAK@1.1001:OU" pid="80" fmtid="{D5CDD505-2E9C-101B-9397-08002B2CF9AE}">
    <vt:lpwstr>GBB (NÖ Gleichbehandlungsbeauftragte)</vt:lpwstr>
  </property>
  <property name="FSC#COOELAK@1.1001:Priority" pid="81" fmtid="{D5CDD505-2E9C-101B-9397-08002B2CF9AE}">
    <vt:lpwstr> ()</vt:lpwstr>
  </property>
  <property name="FSC#COOELAK@1.1001:ObjBarCode" pid="82" fmtid="{D5CDD505-2E9C-101B-9397-08002B2CF9AE}">
    <vt:lpwstr>*COO.1000.8802.72.10842032*</vt:lpwstr>
  </property>
  <property name="FSC#COOELAK@1.1001:RefBarCode" pid="83" fmtid="{D5CDD505-2E9C-101B-9397-08002B2CF9AE}">
    <vt:lpwstr>*COO.1000.8802.60.2105926*</vt:lpwstr>
  </property>
  <property name="FSC#COOELAK@1.1001:FileRefBarCode" pid="84" fmtid="{D5CDD505-2E9C-101B-9397-08002B2CF9AE}">
    <vt:lpwstr>*GBB-GB-358-2022*</vt:lpwstr>
  </property>
  <property name="FSC#COOELAK@1.1001:ExternalRef" pid="85" fmtid="{D5CDD505-2E9C-101B-9397-08002B2CF9AE}">
    <vt:lpwstr/>
  </property>
  <property name="FSC#COOELAK@1.1001:IncomingNumber" pid="86" fmtid="{D5CDD505-2E9C-101B-9397-08002B2CF9AE}">
    <vt:lpwstr/>
  </property>
  <property name="FSC#COOELAK@1.1001:IncomingSubject" pid="87" fmtid="{D5CDD505-2E9C-101B-9397-08002B2CF9AE}">
    <vt:lpwstr/>
  </property>
  <property name="FSC#COOELAK@1.1001:ProcessResponsible" pid="88" fmtid="{D5CDD505-2E9C-101B-9397-08002B2CF9AE}">
    <vt:lpwstr/>
  </property>
  <property name="FSC#COOELAK@1.1001:ProcessResponsiblePhone" pid="89" fmtid="{D5CDD505-2E9C-101B-9397-08002B2CF9AE}">
    <vt:lpwstr/>
  </property>
  <property name="FSC#COOELAK@1.1001:ProcessResponsibleMail" pid="90" fmtid="{D5CDD505-2E9C-101B-9397-08002B2CF9AE}">
    <vt:lpwstr/>
  </property>
  <property name="FSC#COOELAK@1.1001:ProcessResponsibleFax" pid="91" fmtid="{D5CDD505-2E9C-101B-9397-08002B2CF9AE}">
    <vt:lpwstr/>
  </property>
  <property name="FSC#COOELAK@1.1001:ApproverFirstName" pid="92" fmtid="{D5CDD505-2E9C-101B-9397-08002B2CF9AE}">
    <vt:lpwstr/>
  </property>
  <property name="FSC#COOELAK@1.1001:ApproverSurName" pid="93" fmtid="{D5CDD505-2E9C-101B-9397-08002B2CF9AE}">
    <vt:lpwstr/>
  </property>
  <property name="FSC#COOELAK@1.1001:ApproverTitle" pid="94" fmtid="{D5CDD505-2E9C-101B-9397-08002B2CF9AE}">
    <vt:lpwstr/>
  </property>
  <property name="FSC#COOELAK@1.1001:ExternalDate" pid="95" fmtid="{D5CDD505-2E9C-101B-9397-08002B2CF9AE}">
    <vt:lpwstr/>
  </property>
  <property name="FSC#COOELAK@1.1001:SettlementApprovedAt" pid="96" fmtid="{D5CDD505-2E9C-101B-9397-08002B2CF9AE}">
    <vt:lpwstr/>
  </property>
  <property name="FSC#COOELAK@1.1001:BaseNumber" pid="97" fmtid="{D5CDD505-2E9C-101B-9397-08002B2CF9AE}">
    <vt:lpwstr>GB</vt:lpwstr>
  </property>
  <property name="FSC#COOELAK@1.1001:CurrentUserRolePos" pid="98" fmtid="{D5CDD505-2E9C-101B-9397-08002B2CF9AE}">
    <vt:lpwstr>Kanzleileitung</vt:lpwstr>
  </property>
  <property name="FSC#COOELAK@1.1001:CurrentUserEmail" pid="99" fmtid="{D5CDD505-2E9C-101B-9397-08002B2CF9AE}">
    <vt:lpwstr>daniela.guliman@noel.gv.at</vt:lpwstr>
  </property>
  <property name="FSC#ELAKGOV@1.1001:PersonalSubjGender" pid="100" fmtid="{D5CDD505-2E9C-101B-9397-08002B2CF9AE}">
    <vt:lpwstr/>
  </property>
  <property name="FSC#ELAKGOV@1.1001:PersonalSubjFirstName" pid="101" fmtid="{D5CDD505-2E9C-101B-9397-08002B2CF9AE}">
    <vt:lpwstr/>
  </property>
  <property name="FSC#ELAKGOV@1.1001:PersonalSubjSurName" pid="102" fmtid="{D5CDD505-2E9C-101B-9397-08002B2CF9AE}">
    <vt:lpwstr/>
  </property>
  <property name="FSC#ELAKGOV@1.1001:PersonalSubjSalutation" pid="103" fmtid="{D5CDD505-2E9C-101B-9397-08002B2CF9AE}">
    <vt:lpwstr/>
  </property>
  <property name="FSC#ELAKGOV@1.1001:PersonalSubjAddress" pid="104" fmtid="{D5CDD505-2E9C-101B-9397-08002B2CF9AE}">
    <vt:lpwstr/>
  </property>
  <property name="FSC#ATSTATECFG@1.1001:Office" pid="105" fmtid="{D5CDD505-2E9C-101B-9397-08002B2CF9AE}">
    <vt:lpwstr/>
  </property>
  <property name="FSC#ATSTATECFG@1.1001:Agent" pid="106" fmtid="{D5CDD505-2E9C-101B-9397-08002B2CF9AE}">
    <vt:lpwstr>Ing.in Mag.a Claudia Grübler-Camerloher</vt:lpwstr>
  </property>
  <property name="FSC#ATSTATECFG@1.1001:AgentPhone" pid="107" fmtid="{D5CDD505-2E9C-101B-9397-08002B2CF9AE}">
    <vt:lpwstr>16198</vt:lpwstr>
  </property>
  <property name="FSC#ATSTATECFG@1.1001:DepartmentFax" pid="108" fmtid="{D5CDD505-2E9C-101B-9397-08002B2CF9AE}">
    <vt:lpwstr/>
  </property>
  <property name="FSC#ATSTATECFG@1.1001:DepartmentEMail" pid="109" fmtid="{D5CDD505-2E9C-101B-9397-08002B2CF9AE}">
    <vt:lpwstr>post.gbb@noel.gv.at</vt:lpwstr>
  </property>
  <property name="FSC#ATSTATECFG@1.1001:SubfileDate" pid="110" fmtid="{D5CDD505-2E9C-101B-9397-08002B2CF9AE}">
    <vt:lpwstr>13.01.2023</vt:lpwstr>
  </property>
  <property name="FSC#ATSTATECFG@1.1001:SubfileSubject" pid="111" fmtid="{D5CDD505-2E9C-101B-9397-08002B2CF9AE}">
    <vt:lpwstr/>
  </property>
  <property name="FSC#ATSTATECFG@1.1001:DepartmentZipCode" pid="112" fmtid="{D5CDD505-2E9C-101B-9397-08002B2CF9AE}">
    <vt:lpwstr/>
  </property>
  <property name="FSC#ATSTATECFG@1.1001:DepartmentCountry" pid="113" fmtid="{D5CDD505-2E9C-101B-9397-08002B2CF9AE}">
    <vt:lpwstr/>
  </property>
  <property name="FSC#ATSTATECFG@1.1001:DepartmentCity" pid="114" fmtid="{D5CDD505-2E9C-101B-9397-08002B2CF9AE}">
    <vt:lpwstr/>
  </property>
  <property name="FSC#ATSTATECFG@1.1001:DepartmentStreet" pid="115" fmtid="{D5CDD505-2E9C-101B-9397-08002B2CF9AE}">
    <vt:lpwstr/>
  </property>
  <property name="FSC#ATSTATECFG@1.1001:DepartmentDVR" pid="116" fmtid="{D5CDD505-2E9C-101B-9397-08002B2CF9AE}">
    <vt:lpwstr/>
  </property>
  <property name="FSC#ATSTATECFG@1.1001:DepartmentUID" pid="117" fmtid="{D5CDD505-2E9C-101B-9397-08002B2CF9AE}">
    <vt:lpwstr/>
  </property>
  <property name="FSC#ATSTATECFG@1.1001:SubfileReference" pid="118" fmtid="{D5CDD505-2E9C-101B-9397-08002B2CF9AE}">
    <vt:lpwstr>GBB-GB-358/004-2023</vt:lpwstr>
  </property>
  <property name="FSC#ATSTATECFG@1.1001:Clause" pid="119" fmtid="{D5CDD505-2E9C-101B-9397-08002B2CF9AE}">
    <vt:lpwstr/>
  </property>
  <property name="FSC#ATSTATECFG@1.1001:ExternalFile" pid="120" fmtid="{D5CDD505-2E9C-101B-9397-08002B2CF9AE}">
    <vt:lpwstr>Bezug: </vt:lpwstr>
  </property>
  <property name="FSC#ATSTATECFG@1.1001:ApprovedSignature" pid="121" fmtid="{D5CDD505-2E9C-101B-9397-08002B2CF9AE}">
    <vt:lpwstr/>
  </property>
  <property name="FSC#ATSTATECFG@1.1001:BankAccount" pid="122" fmtid="{D5CDD505-2E9C-101B-9397-08002B2CF9AE}">
    <vt:lpwstr/>
  </property>
  <property name="FSC#ATSTATECFG@1.1001:BankAccountOwner" pid="123" fmtid="{D5CDD505-2E9C-101B-9397-08002B2CF9AE}">
    <vt:lpwstr/>
  </property>
  <property name="FSC#ATSTATECFG@1.1001:BankInstitute" pid="124" fmtid="{D5CDD505-2E9C-101B-9397-08002B2CF9AE}">
    <vt:lpwstr/>
  </property>
  <property name="FSC#ATSTATECFG@1.1001:BankAccountID" pid="125" fmtid="{D5CDD505-2E9C-101B-9397-08002B2CF9AE}">
    <vt:lpwstr/>
  </property>
  <property name="FSC#ATSTATECFG@1.1001:BankAccountIBAN" pid="126" fmtid="{D5CDD505-2E9C-101B-9397-08002B2CF9AE}">
    <vt:lpwstr/>
  </property>
  <property name="FSC#ATSTATECFG@1.1001:BankAccountBIC" pid="127" fmtid="{D5CDD505-2E9C-101B-9397-08002B2CF9AE}">
    <vt:lpwstr/>
  </property>
  <property name="FSC#ATSTATECFG@1.1001:BankName" pid="128" fmtid="{D5CDD505-2E9C-101B-9397-08002B2CF9AE}">
    <vt:lpwstr/>
  </property>
  <property name="FSC#FSCLAKIS@15.1000:Eigentuemer_Objekt_Tit_VN_NN" pid="129" fmtid="{D5CDD505-2E9C-101B-9397-08002B2CF9AE}">
    <vt:lpwstr>Daniela Guliman</vt:lpwstr>
  </property>
  <property name="FSC#FSCLAKIS@15.1000:DW_Eigentuemer_Objekt" pid="130" fmtid="{D5CDD505-2E9C-101B-9397-08002B2CF9AE}">
    <vt:lpwstr>16217</vt:lpwstr>
  </property>
  <property name="FSC#NOELLAKISFORMSPROP@1000.8803:xmldata3n" pid="131" fmtid="{D5CDD505-2E9C-101B-9397-08002B2CF9AE}">
    <vt:lpwstr>TEXT: LEER (!)</vt:lpwstr>
  </property>
  <property name="FSC#NOELLAKISFORMSPROP@1000.8803:xmldata10n" pid="132" fmtid="{D5CDD505-2E9C-101B-9397-08002B2CF9AE}">
    <vt:lpwstr>TEXT: LEER (!)</vt:lpwstr>
  </property>
  <property name="FSC#NOELLAKISFORMSPROP@1000.8803:xmldata100n" pid="133" fmtid="{D5CDD505-2E9C-101B-9397-08002B2CF9AE}">
    <vt:lpwstr>kein Rechtsgeschäft</vt:lpwstr>
  </property>
  <property name="FSC#NOELLAKISFORMSPROP@1000.8803:xmldata101n" pid="134" fmtid="{D5CDD505-2E9C-101B-9397-08002B2CF9AE}">
    <vt:lpwstr>kein Datum</vt:lpwstr>
  </property>
  <property name="FSC#NOELLAKISFORMSPROP@1000.8803:xmldata102n" pid="135" fmtid="{D5CDD505-2E9C-101B-9397-08002B2CF9AE}">
    <vt:lpwstr>Keine Aktenzahl des Rechtsgeschäfts erfasst</vt:lpwstr>
  </property>
  <property name="FSC#NOELLAKISFORMSPROP@1000.8803:xmldata20n" pid="136" fmtid="{D5CDD505-2E9C-101B-9397-08002B2CF9AE}">
    <vt:lpwstr>TEXT: LEER (!)</vt:lpwstr>
  </property>
  <property name="FSC#NOELLAKISFORMSPROP@1000.8803:xmldata103n" pid="137" fmtid="{D5CDD505-2E9C-101B-9397-08002B2CF9AE}">
    <vt:lpwstr/>
  </property>
  <property name="FSC#NOELLAKISFORMSPROP@1000.8803:xmldata104n" pid="138" fmtid="{D5CDD505-2E9C-101B-9397-08002B2CF9AE}">
    <vt:lpwstr>Kein Zuschlag - Datum erfasst</vt:lpwstr>
  </property>
  <property name="FSC#NOELLAKISFORMSPROP@1000.8803:xmldata105n" pid="139" fmtid="{D5CDD505-2E9C-101B-9397-08002B2CF9AE}">
    <vt:lpwstr>Kein Zuschlag - Zahl erfasst</vt:lpwstr>
  </property>
  <property name="FSC#NOELLAKISFORMSPROP@1000.8803:xmldata30n" pid="140" fmtid="{D5CDD505-2E9C-101B-9397-08002B2CF9AE}">
    <vt:lpwstr>Kein Vertreter erfasst</vt:lpwstr>
  </property>
  <property name="FSC#NOELLAKISFORMSPROP@1000.8803:xmldataVertrEntn" pid="141" fmtid="{D5CDD505-2E9C-101B-9397-08002B2CF9AE}">
    <vt:lpwstr>Kein Vertreter erfasst</vt:lpwstr>
  </property>
  <property name="FSC#NOELLAKISFORMSPROP@1000.8803:xmldataGrundstEntn" pid="142" fmtid="{D5CDD505-2E9C-101B-9397-08002B2CF9AE}">
    <vt:lpwstr>TEXT: LEER (!)</vt:lpwstr>
  </property>
  <property name="FSC#NOELLAKISFORMSPROP@1000.8803:xmldataGVAVerkn" pid="143" fmtid="{D5CDD505-2E9C-101B-9397-08002B2CF9AE}">
    <vt:lpwstr>TEXT: LEER (!)</vt:lpwstr>
  </property>
  <property name="FSC#NOELLAKISFORMSPROP@1000.8803:xmldataGVAKaeufern" pid="144" fmtid="{D5CDD505-2E9C-101B-9397-08002B2CF9AE}">
    <vt:lpwstr>TEXT: LEER (!)</vt:lpwstr>
  </property>
  <property name="FSC#NOELLAKISFORMSPROP@1000.8803:xmldataGVARechtsgeschn" pid="145" fmtid="{D5CDD505-2E9C-101B-9397-08002B2CF9AE}">
    <vt:lpwstr>kein Rechtsgeschäft</vt:lpwstr>
  </property>
  <property name="FSC#NOELLAKISFORMSPROP@1000.8803:xmldataGVA_RG_datn" pid="146" fmtid="{D5CDD505-2E9C-101B-9397-08002B2CF9AE}">
    <vt:lpwstr>kein Datum</vt:lpwstr>
  </property>
  <property name="FSC#NOELLAKISFORMSPROP@1000.8803:xmldata_RG_Zahl_GVAn" pid="147" fmtid="{D5CDD505-2E9C-101B-9397-08002B2CF9AE}">
    <vt:lpwstr>Keine Aktenzahl des Rechtsgeschäfts erfasst</vt:lpwstr>
  </property>
  <property name="FSC#NOELLAKISFORMSPROP@1000.8803:xmldata_grundstueck_GVAn" pid="148" fmtid="{D5CDD505-2E9C-101B-9397-08002B2CF9AE}">
    <vt:lpwstr>TEXT: LEER (!)</vt:lpwstr>
  </property>
  <property name="FSC#NOELLAKISFORMSPROP@1000.8803:xmldataZuschlagGVAn" pid="149" fmtid="{D5CDD505-2E9C-101B-9397-08002B2CF9AE}">
    <vt:lpwstr/>
  </property>
  <property name="FSC#NOELLAKISFORMSPROP@1000.8803:xmldata_ZuDat_GVAn" pid="150" fmtid="{D5CDD505-2E9C-101B-9397-08002B2CF9AE}">
    <vt:lpwstr>Kein Zuschlag - Datum erfasst</vt:lpwstr>
  </property>
  <property name="FSC#NOELLAKISFORMSPROP@1000.8803:xmldata_ZuZahl_GVAn" pid="151" fmtid="{D5CDD505-2E9C-101B-9397-08002B2CF9AE}">
    <vt:lpwstr>Kein Zuschlag - Zahl erfasst</vt:lpwstr>
  </property>
  <property name="FSC#NOELLAKISFORMSPROP@1000.8803:xmldata_Vertreter_GVAn" pid="152" fmtid="{D5CDD505-2E9C-101B-9397-08002B2CF9AE}">
    <vt:lpwstr>Kein Vertreter erfasst</vt:lpwstr>
  </property>
  <property name="FSC#ATPRECONFIG@1.1001:ChargePreview" pid="153" fmtid="{D5CDD505-2E9C-101B-9397-08002B2CF9AE}">
    <vt:lpwstr/>
  </property>
  <property name="FSC#FSCFOLIO@1.1001:docpropproject" pid="154" fmtid="{D5CDD505-2E9C-101B-9397-08002B2CF9AE}">
    <vt:lpwstr/>
  </property>
  <property name="FSC#COOELAK@1.1001:ObjectAddressees" pid="155" fmtid="{D5CDD505-2E9C-101B-9397-08002B2CF9AE}">
    <vt:lpwstr/>
  </property>
  <property name="FSC#COOELAK@1.1001:replyreference" pid="156" fmtid="{D5CDD505-2E9C-101B-9397-08002B2CF9AE}">
    <vt:lpwstr/>
  </property>
  <property name="FSC#CCAPRECONFIGG@15.1001:DepartmentON" pid="157" fmtid="{D5CDD505-2E9C-101B-9397-08002B2CF9AE}">
    <vt:lpwstr/>
  </property>
  <property name="FSC#CCAPRECONFIGG@15.1001:DepartmentWebsite" pid="158" fmtid="{D5CDD505-2E9C-101B-9397-08002B2CF9AE}">
    <vt:lpwstr/>
  </property>
  <property name="FSC#COOELAK@1.1001:OfficeHours" pid="159" fmtid="{D5CDD505-2E9C-101B-9397-08002B2CF9AE}">
    <vt:lpwstr/>
  </property>
</Properties>
</file>